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4"/>
  </p:notesMasterIdLst>
  <p:sldIdLst>
    <p:sldId id="324" r:id="rId2"/>
    <p:sldId id="415" r:id="rId3"/>
    <p:sldId id="437" r:id="rId4"/>
    <p:sldId id="385" r:id="rId5"/>
    <p:sldId id="388" r:id="rId6"/>
    <p:sldId id="384" r:id="rId7"/>
    <p:sldId id="386" r:id="rId8"/>
    <p:sldId id="432" r:id="rId9"/>
    <p:sldId id="397" r:id="rId10"/>
    <p:sldId id="399" r:id="rId11"/>
    <p:sldId id="439" r:id="rId12"/>
    <p:sldId id="400" r:id="rId13"/>
    <p:sldId id="325" r:id="rId14"/>
    <p:sldId id="424" r:id="rId15"/>
    <p:sldId id="402" r:id="rId16"/>
    <p:sldId id="413" r:id="rId17"/>
    <p:sldId id="414" r:id="rId18"/>
    <p:sldId id="440" r:id="rId19"/>
    <p:sldId id="406" r:id="rId20"/>
    <p:sldId id="434" r:id="rId21"/>
    <p:sldId id="410" r:id="rId22"/>
    <p:sldId id="309" r:id="rId23"/>
    <p:sldId id="435" r:id="rId24"/>
    <p:sldId id="412" r:id="rId25"/>
    <p:sldId id="411" r:id="rId26"/>
    <p:sldId id="417" r:id="rId27"/>
    <p:sldId id="430" r:id="rId28"/>
    <p:sldId id="418" r:id="rId29"/>
    <p:sldId id="420" r:id="rId30"/>
    <p:sldId id="436" r:id="rId31"/>
    <p:sldId id="419" r:id="rId32"/>
    <p:sldId id="422" r:id="rId33"/>
    <p:sldId id="426" r:id="rId34"/>
    <p:sldId id="427" r:id="rId35"/>
    <p:sldId id="428" r:id="rId36"/>
    <p:sldId id="429" r:id="rId37"/>
    <p:sldId id="431" r:id="rId38"/>
    <p:sldId id="425" r:id="rId39"/>
    <p:sldId id="360" r:id="rId40"/>
    <p:sldId id="335" r:id="rId41"/>
    <p:sldId id="336" r:id="rId42"/>
    <p:sldId id="340" r:id="rId43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00CC"/>
    <a:srgbClr val="CC00CC"/>
    <a:srgbClr val="000066"/>
    <a:srgbClr val="FF99FF"/>
    <a:srgbClr val="FF3300"/>
    <a:srgbClr val="66FF66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2" autoAdjust="0"/>
    <p:restoredTop sz="98923" autoAdjust="0"/>
  </p:normalViewPr>
  <p:slideViewPr>
    <p:cSldViewPr>
      <p:cViewPr>
        <p:scale>
          <a:sx n="70" d="100"/>
          <a:sy n="70" d="100"/>
        </p:scale>
        <p:origin x="-12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1A743-1C47-4B93-B2DB-6F6B4FC9AAFD}" type="doc">
      <dgm:prSet loTypeId="urn:microsoft.com/office/officeart/2005/8/layout/arrow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C5551A46-858A-4A75-B4D5-25061A4F6F32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C00000"/>
              </a:solidFill>
              <a:latin typeface="Berlin Sans FB Demi" panose="020E0802020502020306" pitchFamily="34" charset="0"/>
              <a:ea typeface="Tahoma" pitchFamily="34" charset="0"/>
              <a:cs typeface="Tahoma" pitchFamily="34" charset="0"/>
            </a:rPr>
            <a:t>Posttraumatic Stress Disorder</a:t>
          </a:r>
          <a:r>
            <a:rPr lang="th-TH" sz="3200" b="1" dirty="0" smtClean="0">
              <a:solidFill>
                <a:srgbClr val="C00000"/>
              </a:solidFill>
              <a:latin typeface="Berlin Sans FB Demi" panose="020E0802020502020306" pitchFamily="34" charset="0"/>
              <a:ea typeface="Tahoma" pitchFamily="34" charset="0"/>
              <a:cs typeface="Tahoma" pitchFamily="34" charset="0"/>
            </a:rPr>
            <a:t>(</a:t>
          </a:r>
          <a:r>
            <a:rPr lang="en-US" sz="3200" b="1" dirty="0" smtClean="0">
              <a:solidFill>
                <a:srgbClr val="C00000"/>
              </a:solidFill>
              <a:latin typeface="Berlin Sans FB Demi" panose="020E0802020502020306" pitchFamily="34" charset="0"/>
              <a:ea typeface="Tahoma" pitchFamily="34" charset="0"/>
              <a:cs typeface="Tahoma" pitchFamily="34" charset="0"/>
            </a:rPr>
            <a:t>PTSD</a:t>
          </a:r>
          <a:r>
            <a:rPr lang="th-TH" sz="3200" b="1" dirty="0" smtClean="0">
              <a:solidFill>
                <a:srgbClr val="C00000"/>
              </a:solidFill>
              <a:latin typeface="Berlin Sans FB Demi" panose="020E0802020502020306" pitchFamily="34" charset="0"/>
              <a:ea typeface="Tahoma" pitchFamily="34" charset="0"/>
              <a:cs typeface="Tahoma" pitchFamily="34" charset="0"/>
            </a:rPr>
            <a:t>)</a:t>
          </a:r>
          <a:endParaRPr lang="th-TH" sz="3200" dirty="0"/>
        </a:p>
      </dgm:t>
    </dgm:pt>
    <dgm:pt modelId="{AC4F109F-2AEF-4460-861D-62FBB7EF6F8D}" type="parTrans" cxnId="{04C69396-AD50-4DA0-B4AD-D464D299BDF6}">
      <dgm:prSet/>
      <dgm:spPr/>
      <dgm:t>
        <a:bodyPr/>
        <a:lstStyle/>
        <a:p>
          <a:endParaRPr lang="th-TH"/>
        </a:p>
      </dgm:t>
    </dgm:pt>
    <dgm:pt modelId="{AEDB812B-01E6-4218-B43F-59F1D7AD08DB}" type="sibTrans" cxnId="{04C69396-AD50-4DA0-B4AD-D464D299BDF6}">
      <dgm:prSet/>
      <dgm:spPr/>
      <dgm:t>
        <a:bodyPr/>
        <a:lstStyle/>
        <a:p>
          <a:endParaRPr lang="th-TH"/>
        </a:p>
      </dgm:t>
    </dgm:pt>
    <dgm:pt modelId="{82BC2802-93EF-4BE0-BD4C-A04C05AC60E5}">
      <dgm:prSet phldrT="[Text]" custT="1"/>
      <dgm:spPr/>
      <dgm:t>
        <a:bodyPr/>
        <a:lstStyle/>
        <a:p>
          <a:r>
            <a:rPr lang="en-US" sz="3200" dirty="0" smtClean="0">
              <a:latin typeface="Berlin Sans FB Demi" panose="020E0802020502020306" pitchFamily="34" charset="0"/>
            </a:rPr>
            <a:t>Acute Stress Disorder</a:t>
          </a:r>
          <a:endParaRPr lang="th-TH" sz="3200" dirty="0"/>
        </a:p>
      </dgm:t>
    </dgm:pt>
    <dgm:pt modelId="{D04AAC6B-C477-4EF7-8C5D-7BA4B284E866}" type="parTrans" cxnId="{07AF79F4-8F23-49B0-A326-62042383EEB7}">
      <dgm:prSet/>
      <dgm:spPr/>
      <dgm:t>
        <a:bodyPr/>
        <a:lstStyle/>
        <a:p>
          <a:endParaRPr lang="th-TH"/>
        </a:p>
      </dgm:t>
    </dgm:pt>
    <dgm:pt modelId="{B71B9765-44C1-4345-BA94-79C63269D726}" type="sibTrans" cxnId="{07AF79F4-8F23-49B0-A326-62042383EEB7}">
      <dgm:prSet/>
      <dgm:spPr/>
      <dgm:t>
        <a:bodyPr/>
        <a:lstStyle/>
        <a:p>
          <a:endParaRPr lang="th-TH"/>
        </a:p>
      </dgm:t>
    </dgm:pt>
    <dgm:pt modelId="{7780500F-A200-441D-93A8-322B615E23E2}" type="pres">
      <dgm:prSet presAssocID="{7171A743-1C47-4B93-B2DB-6F6B4FC9AA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3E0372D-29B9-4CF2-A71B-A463AD9F4271}" type="pres">
      <dgm:prSet presAssocID="{C5551A46-858A-4A75-B4D5-25061A4F6F32}" presName="upArrow" presStyleLbl="node1" presStyleIdx="0" presStyleCnt="2"/>
      <dgm:spPr/>
    </dgm:pt>
    <dgm:pt modelId="{BA8626E5-7859-48FC-B8B7-599948D75074}" type="pres">
      <dgm:prSet presAssocID="{C5551A46-858A-4A75-B4D5-25061A4F6F32}" presName="upArrowText" presStyleLbl="revTx" presStyleIdx="0" presStyleCnt="2" custScaleX="13416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83FEAF-108B-48DB-A6FD-BF7B049A3590}" type="pres">
      <dgm:prSet presAssocID="{82BC2802-93EF-4BE0-BD4C-A04C05AC60E5}" presName="downArrow" presStyleLbl="node1" presStyleIdx="1" presStyleCnt="2"/>
      <dgm:spPr/>
    </dgm:pt>
    <dgm:pt modelId="{2A1F3060-7973-40AF-8892-B8F045AA7F7E}" type="pres">
      <dgm:prSet presAssocID="{82BC2802-93EF-4BE0-BD4C-A04C05AC60E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7AF79F4-8F23-49B0-A326-62042383EEB7}" srcId="{7171A743-1C47-4B93-B2DB-6F6B4FC9AAFD}" destId="{82BC2802-93EF-4BE0-BD4C-A04C05AC60E5}" srcOrd="1" destOrd="0" parTransId="{D04AAC6B-C477-4EF7-8C5D-7BA4B284E866}" sibTransId="{B71B9765-44C1-4345-BA94-79C63269D726}"/>
    <dgm:cxn modelId="{0E4633DA-0CAD-4E14-9B7E-A4BA97DD8891}" type="presOf" srcId="{C5551A46-858A-4A75-B4D5-25061A4F6F32}" destId="{BA8626E5-7859-48FC-B8B7-599948D75074}" srcOrd="0" destOrd="0" presId="urn:microsoft.com/office/officeart/2005/8/layout/arrow4"/>
    <dgm:cxn modelId="{D6BAAB1B-85C6-4EBD-A888-E0F77E5E9A58}" type="presOf" srcId="{7171A743-1C47-4B93-B2DB-6F6B4FC9AAFD}" destId="{7780500F-A200-441D-93A8-322B615E23E2}" srcOrd="0" destOrd="0" presId="urn:microsoft.com/office/officeart/2005/8/layout/arrow4"/>
    <dgm:cxn modelId="{04C69396-AD50-4DA0-B4AD-D464D299BDF6}" srcId="{7171A743-1C47-4B93-B2DB-6F6B4FC9AAFD}" destId="{C5551A46-858A-4A75-B4D5-25061A4F6F32}" srcOrd="0" destOrd="0" parTransId="{AC4F109F-2AEF-4460-861D-62FBB7EF6F8D}" sibTransId="{AEDB812B-01E6-4218-B43F-59F1D7AD08DB}"/>
    <dgm:cxn modelId="{9ED4DDFD-3F0C-449E-8C77-7E0A007DCEEA}" type="presOf" srcId="{82BC2802-93EF-4BE0-BD4C-A04C05AC60E5}" destId="{2A1F3060-7973-40AF-8892-B8F045AA7F7E}" srcOrd="0" destOrd="0" presId="urn:microsoft.com/office/officeart/2005/8/layout/arrow4"/>
    <dgm:cxn modelId="{520A0A5E-7194-4CF7-A400-4F7072E7A969}" type="presParOf" srcId="{7780500F-A200-441D-93A8-322B615E23E2}" destId="{F3E0372D-29B9-4CF2-A71B-A463AD9F4271}" srcOrd="0" destOrd="0" presId="urn:microsoft.com/office/officeart/2005/8/layout/arrow4"/>
    <dgm:cxn modelId="{1705D60C-4E2B-4EE0-88D4-01EC5D499BA5}" type="presParOf" srcId="{7780500F-A200-441D-93A8-322B615E23E2}" destId="{BA8626E5-7859-48FC-B8B7-599948D75074}" srcOrd="1" destOrd="0" presId="urn:microsoft.com/office/officeart/2005/8/layout/arrow4"/>
    <dgm:cxn modelId="{5FB144EA-3380-46F8-9F27-A599C2876092}" type="presParOf" srcId="{7780500F-A200-441D-93A8-322B615E23E2}" destId="{E383FEAF-108B-48DB-A6FD-BF7B049A3590}" srcOrd="2" destOrd="0" presId="urn:microsoft.com/office/officeart/2005/8/layout/arrow4"/>
    <dgm:cxn modelId="{2556CAB1-74FC-47A3-A1B0-1EDE063BBB21}" type="presParOf" srcId="{7780500F-A200-441D-93A8-322B615E23E2}" destId="{2A1F3060-7973-40AF-8892-B8F045AA7F7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7AB9E-9712-4DE6-B329-54FE5073465A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E2B2482-527C-495B-B80E-9111DF9D00C7}">
      <dgm:prSet phldrT="[Text]" custT="1"/>
      <dgm:spPr/>
      <dgm:t>
        <a:bodyPr/>
        <a:lstStyle/>
        <a:p>
          <a:r>
            <a:rPr lang="th-TH" sz="4800" b="1" dirty="0" smtClean="0">
              <a:latin typeface="DilleniaUPC" pitchFamily="18" charset="-34"/>
              <a:ea typeface="Tahoma" pitchFamily="34" charset="0"/>
              <a:cs typeface="DilleniaUPC" pitchFamily="18" charset="-34"/>
            </a:rPr>
            <a:t>การพยาบาล</a:t>
          </a:r>
          <a:endParaRPr lang="en-US" sz="4800" b="1" dirty="0">
            <a:latin typeface="DilleniaUPC" pitchFamily="18" charset="-34"/>
            <a:ea typeface="Tahoma" pitchFamily="34" charset="0"/>
            <a:cs typeface="DilleniaUPC" pitchFamily="18" charset="-34"/>
          </a:endParaRPr>
        </a:p>
      </dgm:t>
    </dgm:pt>
    <dgm:pt modelId="{B9906C6B-8374-4FE7-81E7-F054364A9292}" type="parTrans" cxnId="{A835CAC9-572B-497D-9E79-4FCC51BF6688}">
      <dgm:prSet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99B1C067-2C8D-44B0-A3CC-999689D385E0}" type="sibTrans" cxnId="{A835CAC9-572B-497D-9E79-4FCC51BF6688}">
      <dgm:prSet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CD227D7A-F619-41AA-B183-A29FC2AF8C6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dirty="0" smtClean="0">
              <a:solidFill>
                <a:srgbClr val="000066"/>
              </a:solidFill>
              <a:latin typeface="DilleniaUPC" pitchFamily="18" charset="-34"/>
              <a:ea typeface="Tahoma" pitchFamily="34" charset="0"/>
              <a:cs typeface="DilleniaUPC" pitchFamily="18" charset="-34"/>
            </a:rPr>
            <a:t>ระยะก่อนเกิดเหตุการณ์รุนแรง</a:t>
          </a:r>
          <a:endParaRPr lang="en-US" sz="3600" b="1" dirty="0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gm:t>
    </dgm:pt>
    <dgm:pt modelId="{F395C7F9-5747-46D8-8322-29A8D619208F}" type="parTrans" cxnId="{6D79DF9A-7A70-49A9-A84C-C437B61C6EB9}">
      <dgm:prSet custT="1"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F641C29B-909A-4854-BCB3-05ED7A569827}" type="sibTrans" cxnId="{6D79DF9A-7A70-49A9-A84C-C437B61C6EB9}">
      <dgm:prSet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D7462ED3-8DE1-49B6-96BE-C98C662D404F}">
      <dgm:prSet phldrT="[Text]" custT="1"/>
      <dgm:spPr/>
      <dgm:t>
        <a:bodyPr/>
        <a:lstStyle/>
        <a:p>
          <a:r>
            <a:rPr lang="th-TH" sz="3600" b="1" smtClean="0">
              <a:latin typeface="DilleniaUPC" pitchFamily="18" charset="-34"/>
              <a:ea typeface="Tahoma" panose="020B0604030504040204" pitchFamily="34" charset="0"/>
              <a:cs typeface="DilleniaUPC" pitchFamily="18" charset="-34"/>
            </a:rPr>
            <a:t>การส่งเสริมสุขภาพจิต</a:t>
          </a:r>
          <a:endParaRPr lang="en-US" sz="3600" b="1" dirty="0" smtClean="0">
            <a:latin typeface="DilleniaUPC" pitchFamily="18" charset="-34"/>
            <a:ea typeface="Tahoma" pitchFamily="34" charset="0"/>
            <a:cs typeface="DilleniaUPC" pitchFamily="18" charset="-34"/>
          </a:endParaRPr>
        </a:p>
      </dgm:t>
    </dgm:pt>
    <dgm:pt modelId="{F618549E-D5C8-4AC8-BCED-44D29CEAE007}" type="parTrans" cxnId="{B6B0BA42-A6B2-4FAA-B653-BB56E650C197}">
      <dgm:prSet custT="1"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D0770EED-48C9-426B-9AF6-F5862332EE93}" type="sibTrans" cxnId="{B6B0BA42-A6B2-4FAA-B653-BB56E650C197}">
      <dgm:prSet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05A96574-A4F3-42FD-9439-DCCAEAACA239}">
      <dgm:prSet phldrT="[Text]" custT="1"/>
      <dgm:spPr/>
      <dgm:t>
        <a:bodyPr/>
        <a:lstStyle/>
        <a:p>
          <a:r>
            <a:rPr lang="th-TH" sz="3600" b="1" dirty="0" smtClean="0">
              <a:solidFill>
                <a:srgbClr val="000066"/>
              </a:solidFill>
              <a:latin typeface="DilleniaUPC" pitchFamily="18" charset="-34"/>
              <a:ea typeface="Tahoma" pitchFamily="34" charset="0"/>
              <a:cs typeface="DilleniaUPC" pitchFamily="18" charset="-34"/>
            </a:rPr>
            <a:t>ระยะหลังการเกิดเหตุการณ์รุนแรง</a:t>
          </a:r>
          <a:endParaRPr lang="en-US" sz="3600" b="1" dirty="0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gm:t>
    </dgm:pt>
    <dgm:pt modelId="{B365D20C-C876-4988-B918-49459B74C06D}" type="parTrans" cxnId="{4D96123A-D43C-4C24-95FB-ADCABE032AD2}">
      <dgm:prSet custT="1"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1EA19CD0-60DF-4792-B9EE-1487F01DFB07}" type="sibTrans" cxnId="{4D96123A-D43C-4C24-95FB-ADCABE032AD2}">
      <dgm:prSet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379A298A-A571-46AD-9C5A-6D044479CB97}">
      <dgm:prSet phldrT="[Text]" custT="1"/>
      <dgm:spPr/>
      <dgm:t>
        <a:bodyPr/>
        <a:lstStyle/>
        <a:p>
          <a:r>
            <a:rPr lang="th-TH" sz="3600" b="1" smtClean="0">
              <a:latin typeface="DilleniaUPC" pitchFamily="18" charset="-34"/>
              <a:ea typeface="Tahoma" pitchFamily="34" charset="0"/>
              <a:cs typeface="DilleniaUPC" pitchFamily="18" charset="-34"/>
            </a:rPr>
            <a:t>การฟื้นฟู</a:t>
          </a:r>
          <a:endParaRPr lang="en-US" sz="3600" b="1" dirty="0">
            <a:latin typeface="DilleniaUPC" pitchFamily="18" charset="-34"/>
            <a:cs typeface="DilleniaUPC" pitchFamily="18" charset="-34"/>
          </a:endParaRPr>
        </a:p>
      </dgm:t>
    </dgm:pt>
    <dgm:pt modelId="{C40F83D5-7189-4BC7-8FCF-B6D5CC78B224}" type="parTrans" cxnId="{45E27886-4CD6-4CF3-BF2D-CF394DE414DF}">
      <dgm:prSet custT="1"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B585FC79-F7B0-496C-9BFF-9A7AEC58B06F}" type="sibTrans" cxnId="{45E27886-4CD6-4CF3-BF2D-CF394DE414DF}">
      <dgm:prSet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5D8C882B-F326-4C9B-9F1A-B1D5BC8EE10A}">
      <dgm:prSet custT="1"/>
      <dgm:spPr/>
      <dgm:t>
        <a:bodyPr/>
        <a:lstStyle/>
        <a:p>
          <a:r>
            <a:rPr lang="th-TH" sz="3600" b="1" smtClean="0">
              <a:latin typeface="DilleniaUPC" pitchFamily="18" charset="-34"/>
              <a:ea typeface="Tahoma" pitchFamily="34" charset="0"/>
              <a:cs typeface="DilleniaUPC" pitchFamily="18" charset="-34"/>
            </a:rPr>
            <a:t>การป้องกัน</a:t>
          </a:r>
          <a:endParaRPr lang="en-US" sz="3600" b="1" dirty="0">
            <a:latin typeface="DilleniaUPC" pitchFamily="18" charset="-34"/>
            <a:cs typeface="DilleniaUPC" pitchFamily="18" charset="-34"/>
          </a:endParaRPr>
        </a:p>
      </dgm:t>
    </dgm:pt>
    <dgm:pt modelId="{C5DF8297-3DA2-4467-B05F-0E544F77A4AD}" type="parTrans" cxnId="{3CADCBEA-2423-47D7-883B-68573B3BB28F}">
      <dgm:prSet custT="1"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2D465BB9-C826-4213-8991-A00F14CA6661}" type="sibTrans" cxnId="{3CADCBEA-2423-47D7-883B-68573B3BB28F}">
      <dgm:prSet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E5DE841F-C3E8-4921-8218-995FF4D83F9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dirty="0" smtClean="0">
              <a:solidFill>
                <a:srgbClr val="000066"/>
              </a:solidFill>
              <a:latin typeface="DilleniaUPC" pitchFamily="18" charset="-34"/>
              <a:ea typeface="Tahoma" pitchFamily="34" charset="0"/>
              <a:cs typeface="DilleniaUPC" pitchFamily="18" charset="-34"/>
            </a:rPr>
            <a:t>ระยะเกิดเหตุการณ์รุนแรง</a:t>
          </a:r>
          <a:endParaRPr lang="en-US" sz="3600" b="1" dirty="0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gm:t>
    </dgm:pt>
    <dgm:pt modelId="{63E299B4-E765-4D29-BA24-070723342545}" type="parTrans" cxnId="{DBCDA011-0CEE-40A7-B00C-9FAE156CDDAE}">
      <dgm:prSet custT="1"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0E81A220-F2A8-4156-B1DC-E52B2D929DF1}" type="sibTrans" cxnId="{DBCDA011-0CEE-40A7-B00C-9FAE156CDDAE}">
      <dgm:prSet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9A260EA6-3245-4E11-94D3-ADAE0ADFA69A}">
      <dgm:prSet custT="1"/>
      <dgm:spPr/>
      <dgm:t>
        <a:bodyPr/>
        <a:lstStyle/>
        <a:p>
          <a:r>
            <a:rPr lang="th-TH" sz="3600" b="1" smtClean="0">
              <a:latin typeface="DilleniaUPC" pitchFamily="18" charset="-34"/>
              <a:ea typeface="Tahoma" pitchFamily="34" charset="0"/>
              <a:cs typeface="DilleniaUPC" pitchFamily="18" charset="-34"/>
            </a:rPr>
            <a:t>การบำบัดรักษา</a:t>
          </a:r>
          <a:endParaRPr lang="en-US" sz="3600" b="1" dirty="0">
            <a:latin typeface="DilleniaUPC" pitchFamily="18" charset="-34"/>
            <a:ea typeface="Tahoma" pitchFamily="34" charset="0"/>
            <a:cs typeface="DilleniaUPC" pitchFamily="18" charset="-34"/>
          </a:endParaRPr>
        </a:p>
      </dgm:t>
    </dgm:pt>
    <dgm:pt modelId="{DAF7097C-D844-474E-B788-6C5668FDCD26}" type="parTrans" cxnId="{C05131DF-D181-424E-B0A2-2AB1031628EF}">
      <dgm:prSet custT="1"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A3A1304E-4466-4F0D-A4E5-CB41326C2D71}" type="sibTrans" cxnId="{C05131DF-D181-424E-B0A2-2AB1031628EF}">
      <dgm:prSet/>
      <dgm:spPr/>
      <dgm:t>
        <a:bodyPr/>
        <a:lstStyle/>
        <a:p>
          <a:endParaRPr lang="en-US" sz="3600" b="1">
            <a:latin typeface="DilleniaUPC" pitchFamily="18" charset="-34"/>
            <a:cs typeface="DilleniaUPC" pitchFamily="18" charset="-34"/>
          </a:endParaRPr>
        </a:p>
      </dgm:t>
    </dgm:pt>
    <dgm:pt modelId="{F90393E8-CDF0-43DE-8230-B8DAF8BA1952}" type="pres">
      <dgm:prSet presAssocID="{3467AB9E-9712-4DE6-B329-54FE507346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331D195-A78D-4A00-A22C-5C3C14469CC8}" type="pres">
      <dgm:prSet presAssocID="{7E2B2482-527C-495B-B80E-9111DF9D00C7}" presName="root1" presStyleCnt="0"/>
      <dgm:spPr/>
    </dgm:pt>
    <dgm:pt modelId="{022A35B0-59A2-4C74-9F5D-68C93314CFC6}" type="pres">
      <dgm:prSet presAssocID="{7E2B2482-527C-495B-B80E-9111DF9D00C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49420-7C6F-4483-8787-153EDDA0ECFD}" type="pres">
      <dgm:prSet presAssocID="{7E2B2482-527C-495B-B80E-9111DF9D00C7}" presName="level2hierChild" presStyleCnt="0"/>
      <dgm:spPr/>
    </dgm:pt>
    <dgm:pt modelId="{EAAAA938-EDE3-4C9C-AD03-0E84C5F6BF6B}" type="pres">
      <dgm:prSet presAssocID="{F395C7F9-5747-46D8-8322-29A8D619208F}" presName="conn2-1" presStyleLbl="parChTrans1D2" presStyleIdx="0" presStyleCnt="3"/>
      <dgm:spPr/>
      <dgm:t>
        <a:bodyPr/>
        <a:lstStyle/>
        <a:p>
          <a:endParaRPr lang="th-TH"/>
        </a:p>
      </dgm:t>
    </dgm:pt>
    <dgm:pt modelId="{7F630EB4-7B92-4BDD-A983-CC2A100736FA}" type="pres">
      <dgm:prSet presAssocID="{F395C7F9-5747-46D8-8322-29A8D619208F}" presName="connTx" presStyleLbl="parChTrans1D2" presStyleIdx="0" presStyleCnt="3"/>
      <dgm:spPr/>
      <dgm:t>
        <a:bodyPr/>
        <a:lstStyle/>
        <a:p>
          <a:endParaRPr lang="th-TH"/>
        </a:p>
      </dgm:t>
    </dgm:pt>
    <dgm:pt modelId="{0B753F1C-0D34-41B9-97C6-F849A00FB047}" type="pres">
      <dgm:prSet presAssocID="{CD227D7A-F619-41AA-B183-A29FC2AF8C63}" presName="root2" presStyleCnt="0"/>
      <dgm:spPr/>
    </dgm:pt>
    <dgm:pt modelId="{F2D48231-592A-4F02-BCB3-89045ABFBE03}" type="pres">
      <dgm:prSet presAssocID="{CD227D7A-F619-41AA-B183-A29FC2AF8C6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957BF-AD32-4032-A24D-F9483C425E20}" type="pres">
      <dgm:prSet presAssocID="{CD227D7A-F619-41AA-B183-A29FC2AF8C63}" presName="level3hierChild" presStyleCnt="0"/>
      <dgm:spPr/>
    </dgm:pt>
    <dgm:pt modelId="{A41D55F5-6512-4442-8B0B-70581B670162}" type="pres">
      <dgm:prSet presAssocID="{F618549E-D5C8-4AC8-BCED-44D29CEAE007}" presName="conn2-1" presStyleLbl="parChTrans1D3" presStyleIdx="0" presStyleCnt="4"/>
      <dgm:spPr/>
      <dgm:t>
        <a:bodyPr/>
        <a:lstStyle/>
        <a:p>
          <a:endParaRPr lang="th-TH"/>
        </a:p>
      </dgm:t>
    </dgm:pt>
    <dgm:pt modelId="{8B637840-7EC0-45AC-AD8B-BEEB74068EF9}" type="pres">
      <dgm:prSet presAssocID="{F618549E-D5C8-4AC8-BCED-44D29CEAE007}" presName="connTx" presStyleLbl="parChTrans1D3" presStyleIdx="0" presStyleCnt="4"/>
      <dgm:spPr/>
      <dgm:t>
        <a:bodyPr/>
        <a:lstStyle/>
        <a:p>
          <a:endParaRPr lang="th-TH"/>
        </a:p>
      </dgm:t>
    </dgm:pt>
    <dgm:pt modelId="{31F54182-5ED9-4A36-B00B-FE8438FF0DDE}" type="pres">
      <dgm:prSet presAssocID="{D7462ED3-8DE1-49B6-96BE-C98C662D404F}" presName="root2" presStyleCnt="0"/>
      <dgm:spPr/>
    </dgm:pt>
    <dgm:pt modelId="{5BDF969F-69A8-43ED-B7FA-40A10821D169}" type="pres">
      <dgm:prSet presAssocID="{D7462ED3-8DE1-49B6-96BE-C98C662D404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400AD-1EA0-474E-B3AF-3394F2B558FB}" type="pres">
      <dgm:prSet presAssocID="{D7462ED3-8DE1-49B6-96BE-C98C662D404F}" presName="level3hierChild" presStyleCnt="0"/>
      <dgm:spPr/>
    </dgm:pt>
    <dgm:pt modelId="{AC42879F-92D5-4C05-9DBB-08BC364389FF}" type="pres">
      <dgm:prSet presAssocID="{C5DF8297-3DA2-4467-B05F-0E544F77A4AD}" presName="conn2-1" presStyleLbl="parChTrans1D3" presStyleIdx="1" presStyleCnt="4"/>
      <dgm:spPr/>
      <dgm:t>
        <a:bodyPr/>
        <a:lstStyle/>
        <a:p>
          <a:endParaRPr lang="th-TH"/>
        </a:p>
      </dgm:t>
    </dgm:pt>
    <dgm:pt modelId="{E2C53024-12BC-4AE3-817F-FB75EB3E6C39}" type="pres">
      <dgm:prSet presAssocID="{C5DF8297-3DA2-4467-B05F-0E544F77A4AD}" presName="connTx" presStyleLbl="parChTrans1D3" presStyleIdx="1" presStyleCnt="4"/>
      <dgm:spPr/>
      <dgm:t>
        <a:bodyPr/>
        <a:lstStyle/>
        <a:p>
          <a:endParaRPr lang="th-TH"/>
        </a:p>
      </dgm:t>
    </dgm:pt>
    <dgm:pt modelId="{3922C35F-713F-4899-A9E7-B95BCEAC07DC}" type="pres">
      <dgm:prSet presAssocID="{5D8C882B-F326-4C9B-9F1A-B1D5BC8EE10A}" presName="root2" presStyleCnt="0"/>
      <dgm:spPr/>
    </dgm:pt>
    <dgm:pt modelId="{5AE81332-E617-4E81-A83E-A74F1C61B539}" type="pres">
      <dgm:prSet presAssocID="{5D8C882B-F326-4C9B-9F1A-B1D5BC8EE10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32FDB65-0F11-41B9-91B0-4234AD57FE49}" type="pres">
      <dgm:prSet presAssocID="{5D8C882B-F326-4C9B-9F1A-B1D5BC8EE10A}" presName="level3hierChild" presStyleCnt="0"/>
      <dgm:spPr/>
    </dgm:pt>
    <dgm:pt modelId="{DDEF7F7D-2020-453F-973F-41931E620230}" type="pres">
      <dgm:prSet presAssocID="{63E299B4-E765-4D29-BA24-070723342545}" presName="conn2-1" presStyleLbl="parChTrans1D2" presStyleIdx="1" presStyleCnt="3"/>
      <dgm:spPr/>
      <dgm:t>
        <a:bodyPr/>
        <a:lstStyle/>
        <a:p>
          <a:endParaRPr lang="th-TH"/>
        </a:p>
      </dgm:t>
    </dgm:pt>
    <dgm:pt modelId="{6BC94A7F-6656-4105-922B-75418F3CB800}" type="pres">
      <dgm:prSet presAssocID="{63E299B4-E765-4D29-BA24-070723342545}" presName="connTx" presStyleLbl="parChTrans1D2" presStyleIdx="1" presStyleCnt="3"/>
      <dgm:spPr/>
      <dgm:t>
        <a:bodyPr/>
        <a:lstStyle/>
        <a:p>
          <a:endParaRPr lang="th-TH"/>
        </a:p>
      </dgm:t>
    </dgm:pt>
    <dgm:pt modelId="{B94DB7F3-1349-4E4F-B08F-A294EDA484B0}" type="pres">
      <dgm:prSet presAssocID="{E5DE841F-C3E8-4921-8218-995FF4D83F99}" presName="root2" presStyleCnt="0"/>
      <dgm:spPr/>
    </dgm:pt>
    <dgm:pt modelId="{F2CA06C7-E606-49FD-8AF5-3AD6FC1848FC}" type="pres">
      <dgm:prSet presAssocID="{E5DE841F-C3E8-4921-8218-995FF4D83F9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9BF30-DBC2-42E4-8FCB-86FD8D5E6695}" type="pres">
      <dgm:prSet presAssocID="{E5DE841F-C3E8-4921-8218-995FF4D83F99}" presName="level3hierChild" presStyleCnt="0"/>
      <dgm:spPr/>
    </dgm:pt>
    <dgm:pt modelId="{6ABB033B-A0D8-44D1-A873-251820DAAC3E}" type="pres">
      <dgm:prSet presAssocID="{DAF7097C-D844-474E-B788-6C5668FDCD26}" presName="conn2-1" presStyleLbl="parChTrans1D3" presStyleIdx="2" presStyleCnt="4"/>
      <dgm:spPr/>
      <dgm:t>
        <a:bodyPr/>
        <a:lstStyle/>
        <a:p>
          <a:endParaRPr lang="th-TH"/>
        </a:p>
      </dgm:t>
    </dgm:pt>
    <dgm:pt modelId="{BC9E241C-EB35-43F5-BC08-F68D2D92CB94}" type="pres">
      <dgm:prSet presAssocID="{DAF7097C-D844-474E-B788-6C5668FDCD26}" presName="connTx" presStyleLbl="parChTrans1D3" presStyleIdx="2" presStyleCnt="4"/>
      <dgm:spPr/>
      <dgm:t>
        <a:bodyPr/>
        <a:lstStyle/>
        <a:p>
          <a:endParaRPr lang="th-TH"/>
        </a:p>
      </dgm:t>
    </dgm:pt>
    <dgm:pt modelId="{A05D13B7-8F38-496D-B5C9-E60368BCDF87}" type="pres">
      <dgm:prSet presAssocID="{9A260EA6-3245-4E11-94D3-ADAE0ADFA69A}" presName="root2" presStyleCnt="0"/>
      <dgm:spPr/>
    </dgm:pt>
    <dgm:pt modelId="{3CDFB6E7-E863-47B8-9C08-AC6C43694029}" type="pres">
      <dgm:prSet presAssocID="{9A260EA6-3245-4E11-94D3-ADAE0ADFA69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20D0E-27F5-4A1E-B977-6D69429F9F19}" type="pres">
      <dgm:prSet presAssocID="{9A260EA6-3245-4E11-94D3-ADAE0ADFA69A}" presName="level3hierChild" presStyleCnt="0"/>
      <dgm:spPr/>
    </dgm:pt>
    <dgm:pt modelId="{C9181C6A-5168-4638-9351-FC7ACEC96C93}" type="pres">
      <dgm:prSet presAssocID="{B365D20C-C876-4988-B918-49459B74C06D}" presName="conn2-1" presStyleLbl="parChTrans1D2" presStyleIdx="2" presStyleCnt="3"/>
      <dgm:spPr/>
      <dgm:t>
        <a:bodyPr/>
        <a:lstStyle/>
        <a:p>
          <a:endParaRPr lang="th-TH"/>
        </a:p>
      </dgm:t>
    </dgm:pt>
    <dgm:pt modelId="{161ECDC5-71EB-4521-BE7F-1A266BAA9297}" type="pres">
      <dgm:prSet presAssocID="{B365D20C-C876-4988-B918-49459B74C06D}" presName="connTx" presStyleLbl="parChTrans1D2" presStyleIdx="2" presStyleCnt="3"/>
      <dgm:spPr/>
      <dgm:t>
        <a:bodyPr/>
        <a:lstStyle/>
        <a:p>
          <a:endParaRPr lang="th-TH"/>
        </a:p>
      </dgm:t>
    </dgm:pt>
    <dgm:pt modelId="{7C604DAA-8D86-442C-81D7-2FAB8C0AE58C}" type="pres">
      <dgm:prSet presAssocID="{05A96574-A4F3-42FD-9439-DCCAEAACA239}" presName="root2" presStyleCnt="0"/>
      <dgm:spPr/>
    </dgm:pt>
    <dgm:pt modelId="{38DBF88C-2817-4E42-AD74-7C03E52D3D46}" type="pres">
      <dgm:prSet presAssocID="{05A96574-A4F3-42FD-9439-DCCAEAACA23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D622D-B4DE-4D38-BEEE-2ED93FAC15B9}" type="pres">
      <dgm:prSet presAssocID="{05A96574-A4F3-42FD-9439-DCCAEAACA239}" presName="level3hierChild" presStyleCnt="0"/>
      <dgm:spPr/>
    </dgm:pt>
    <dgm:pt modelId="{13537643-E1D7-4964-8749-8025A4627676}" type="pres">
      <dgm:prSet presAssocID="{C40F83D5-7189-4BC7-8FCF-B6D5CC78B224}" presName="conn2-1" presStyleLbl="parChTrans1D3" presStyleIdx="3" presStyleCnt="4"/>
      <dgm:spPr/>
      <dgm:t>
        <a:bodyPr/>
        <a:lstStyle/>
        <a:p>
          <a:endParaRPr lang="th-TH"/>
        </a:p>
      </dgm:t>
    </dgm:pt>
    <dgm:pt modelId="{B0CA6077-C0DE-4551-B59C-97674878F19B}" type="pres">
      <dgm:prSet presAssocID="{C40F83D5-7189-4BC7-8FCF-B6D5CC78B224}" presName="connTx" presStyleLbl="parChTrans1D3" presStyleIdx="3" presStyleCnt="4"/>
      <dgm:spPr/>
      <dgm:t>
        <a:bodyPr/>
        <a:lstStyle/>
        <a:p>
          <a:endParaRPr lang="th-TH"/>
        </a:p>
      </dgm:t>
    </dgm:pt>
    <dgm:pt modelId="{9DDA5A95-7A3A-46AD-8875-B8B9C89B9385}" type="pres">
      <dgm:prSet presAssocID="{379A298A-A571-46AD-9C5A-6D044479CB97}" presName="root2" presStyleCnt="0"/>
      <dgm:spPr/>
    </dgm:pt>
    <dgm:pt modelId="{0B219AC3-BD46-453E-8D51-00B937BA9146}" type="pres">
      <dgm:prSet presAssocID="{379A298A-A571-46AD-9C5A-6D044479CB9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1ED6BF-C1C5-4503-BE50-04B14DAE2421}" type="pres">
      <dgm:prSet presAssocID="{379A298A-A571-46AD-9C5A-6D044479CB97}" presName="level3hierChild" presStyleCnt="0"/>
      <dgm:spPr/>
    </dgm:pt>
  </dgm:ptLst>
  <dgm:cxnLst>
    <dgm:cxn modelId="{B6B0BA42-A6B2-4FAA-B653-BB56E650C197}" srcId="{CD227D7A-F619-41AA-B183-A29FC2AF8C63}" destId="{D7462ED3-8DE1-49B6-96BE-C98C662D404F}" srcOrd="0" destOrd="0" parTransId="{F618549E-D5C8-4AC8-BCED-44D29CEAE007}" sibTransId="{D0770EED-48C9-426B-9AF6-F5862332EE93}"/>
    <dgm:cxn modelId="{A835CAC9-572B-497D-9E79-4FCC51BF6688}" srcId="{3467AB9E-9712-4DE6-B329-54FE5073465A}" destId="{7E2B2482-527C-495B-B80E-9111DF9D00C7}" srcOrd="0" destOrd="0" parTransId="{B9906C6B-8374-4FE7-81E7-F054364A9292}" sibTransId="{99B1C067-2C8D-44B0-A3CC-999689D385E0}"/>
    <dgm:cxn modelId="{EFDF248C-7964-4DBC-AB4E-13A7A6C88D01}" type="presOf" srcId="{E5DE841F-C3E8-4921-8218-995FF4D83F99}" destId="{F2CA06C7-E606-49FD-8AF5-3AD6FC1848FC}" srcOrd="0" destOrd="0" presId="urn:microsoft.com/office/officeart/2005/8/layout/hierarchy2"/>
    <dgm:cxn modelId="{DECA29AD-2E37-4137-9EB5-2A0B93D6EEC4}" type="presOf" srcId="{3467AB9E-9712-4DE6-B329-54FE5073465A}" destId="{F90393E8-CDF0-43DE-8230-B8DAF8BA1952}" srcOrd="0" destOrd="0" presId="urn:microsoft.com/office/officeart/2005/8/layout/hierarchy2"/>
    <dgm:cxn modelId="{4D96123A-D43C-4C24-95FB-ADCABE032AD2}" srcId="{7E2B2482-527C-495B-B80E-9111DF9D00C7}" destId="{05A96574-A4F3-42FD-9439-DCCAEAACA239}" srcOrd="2" destOrd="0" parTransId="{B365D20C-C876-4988-B918-49459B74C06D}" sibTransId="{1EA19CD0-60DF-4792-B9EE-1487F01DFB07}"/>
    <dgm:cxn modelId="{B2333D1A-13D3-4653-8483-C7B8212F42F9}" type="presOf" srcId="{63E299B4-E765-4D29-BA24-070723342545}" destId="{6BC94A7F-6656-4105-922B-75418F3CB800}" srcOrd="1" destOrd="0" presId="urn:microsoft.com/office/officeart/2005/8/layout/hierarchy2"/>
    <dgm:cxn modelId="{B15F09BB-0013-4A96-9577-7619068CE127}" type="presOf" srcId="{F618549E-D5C8-4AC8-BCED-44D29CEAE007}" destId="{8B637840-7EC0-45AC-AD8B-BEEB74068EF9}" srcOrd="1" destOrd="0" presId="urn:microsoft.com/office/officeart/2005/8/layout/hierarchy2"/>
    <dgm:cxn modelId="{76C1A87B-A9E7-45C9-B70D-2876572EC0B0}" type="presOf" srcId="{63E299B4-E765-4D29-BA24-070723342545}" destId="{DDEF7F7D-2020-453F-973F-41931E620230}" srcOrd="0" destOrd="0" presId="urn:microsoft.com/office/officeart/2005/8/layout/hierarchy2"/>
    <dgm:cxn modelId="{113CD39B-936B-4947-AC6F-CC97A92FCFEF}" type="presOf" srcId="{5D8C882B-F326-4C9B-9F1A-B1D5BC8EE10A}" destId="{5AE81332-E617-4E81-A83E-A74F1C61B539}" srcOrd="0" destOrd="0" presId="urn:microsoft.com/office/officeart/2005/8/layout/hierarchy2"/>
    <dgm:cxn modelId="{2F912B52-3571-4D5C-9BEF-D1C19FFFE7D1}" type="presOf" srcId="{D7462ED3-8DE1-49B6-96BE-C98C662D404F}" destId="{5BDF969F-69A8-43ED-B7FA-40A10821D169}" srcOrd="0" destOrd="0" presId="urn:microsoft.com/office/officeart/2005/8/layout/hierarchy2"/>
    <dgm:cxn modelId="{ABE4D83B-BC6D-40F0-AFFD-1BA18C152796}" type="presOf" srcId="{DAF7097C-D844-474E-B788-6C5668FDCD26}" destId="{BC9E241C-EB35-43F5-BC08-F68D2D92CB94}" srcOrd="1" destOrd="0" presId="urn:microsoft.com/office/officeart/2005/8/layout/hierarchy2"/>
    <dgm:cxn modelId="{D95F2A3E-784A-4ABB-9EB7-27B9670BEF9C}" type="presOf" srcId="{9A260EA6-3245-4E11-94D3-ADAE0ADFA69A}" destId="{3CDFB6E7-E863-47B8-9C08-AC6C43694029}" srcOrd="0" destOrd="0" presId="urn:microsoft.com/office/officeart/2005/8/layout/hierarchy2"/>
    <dgm:cxn modelId="{D312DA9A-D02D-4435-B3A3-F7F2C62A3423}" type="presOf" srcId="{F395C7F9-5747-46D8-8322-29A8D619208F}" destId="{EAAAA938-EDE3-4C9C-AD03-0E84C5F6BF6B}" srcOrd="0" destOrd="0" presId="urn:microsoft.com/office/officeart/2005/8/layout/hierarchy2"/>
    <dgm:cxn modelId="{45E27886-4CD6-4CF3-BF2D-CF394DE414DF}" srcId="{05A96574-A4F3-42FD-9439-DCCAEAACA239}" destId="{379A298A-A571-46AD-9C5A-6D044479CB97}" srcOrd="0" destOrd="0" parTransId="{C40F83D5-7189-4BC7-8FCF-B6D5CC78B224}" sibTransId="{B585FC79-F7B0-496C-9BFF-9A7AEC58B06F}"/>
    <dgm:cxn modelId="{6D79DF9A-7A70-49A9-A84C-C437B61C6EB9}" srcId="{7E2B2482-527C-495B-B80E-9111DF9D00C7}" destId="{CD227D7A-F619-41AA-B183-A29FC2AF8C63}" srcOrd="0" destOrd="0" parTransId="{F395C7F9-5747-46D8-8322-29A8D619208F}" sibTransId="{F641C29B-909A-4854-BCB3-05ED7A569827}"/>
    <dgm:cxn modelId="{A0F3DA11-48C5-47A1-B7A1-3BDDE25D28A6}" type="presOf" srcId="{F395C7F9-5747-46D8-8322-29A8D619208F}" destId="{7F630EB4-7B92-4BDD-A983-CC2A100736FA}" srcOrd="1" destOrd="0" presId="urn:microsoft.com/office/officeart/2005/8/layout/hierarchy2"/>
    <dgm:cxn modelId="{F8D7989F-9EC5-4908-99D4-7BE04DCC5960}" type="presOf" srcId="{B365D20C-C876-4988-B918-49459B74C06D}" destId="{C9181C6A-5168-4638-9351-FC7ACEC96C93}" srcOrd="0" destOrd="0" presId="urn:microsoft.com/office/officeart/2005/8/layout/hierarchy2"/>
    <dgm:cxn modelId="{3CADCBEA-2423-47D7-883B-68573B3BB28F}" srcId="{CD227D7A-F619-41AA-B183-A29FC2AF8C63}" destId="{5D8C882B-F326-4C9B-9F1A-B1D5BC8EE10A}" srcOrd="1" destOrd="0" parTransId="{C5DF8297-3DA2-4467-B05F-0E544F77A4AD}" sibTransId="{2D465BB9-C826-4213-8991-A00F14CA6661}"/>
    <dgm:cxn modelId="{C05131DF-D181-424E-B0A2-2AB1031628EF}" srcId="{E5DE841F-C3E8-4921-8218-995FF4D83F99}" destId="{9A260EA6-3245-4E11-94D3-ADAE0ADFA69A}" srcOrd="0" destOrd="0" parTransId="{DAF7097C-D844-474E-B788-6C5668FDCD26}" sibTransId="{A3A1304E-4466-4F0D-A4E5-CB41326C2D71}"/>
    <dgm:cxn modelId="{DBCDA011-0CEE-40A7-B00C-9FAE156CDDAE}" srcId="{7E2B2482-527C-495B-B80E-9111DF9D00C7}" destId="{E5DE841F-C3E8-4921-8218-995FF4D83F99}" srcOrd="1" destOrd="0" parTransId="{63E299B4-E765-4D29-BA24-070723342545}" sibTransId="{0E81A220-F2A8-4156-B1DC-E52B2D929DF1}"/>
    <dgm:cxn modelId="{CB4EF577-D49B-4A0C-A94C-DC621834130B}" type="presOf" srcId="{379A298A-A571-46AD-9C5A-6D044479CB97}" destId="{0B219AC3-BD46-453E-8D51-00B937BA9146}" srcOrd="0" destOrd="0" presId="urn:microsoft.com/office/officeart/2005/8/layout/hierarchy2"/>
    <dgm:cxn modelId="{2AAF291E-FD73-485A-90A9-A7389E881005}" type="presOf" srcId="{DAF7097C-D844-474E-B788-6C5668FDCD26}" destId="{6ABB033B-A0D8-44D1-A873-251820DAAC3E}" srcOrd="0" destOrd="0" presId="urn:microsoft.com/office/officeart/2005/8/layout/hierarchy2"/>
    <dgm:cxn modelId="{69012B21-530E-417E-8C6A-145C818308F4}" type="presOf" srcId="{C5DF8297-3DA2-4467-B05F-0E544F77A4AD}" destId="{AC42879F-92D5-4C05-9DBB-08BC364389FF}" srcOrd="0" destOrd="0" presId="urn:microsoft.com/office/officeart/2005/8/layout/hierarchy2"/>
    <dgm:cxn modelId="{362DC81D-39E2-481A-AC63-C91A455871F4}" type="presOf" srcId="{05A96574-A4F3-42FD-9439-DCCAEAACA239}" destId="{38DBF88C-2817-4E42-AD74-7C03E52D3D46}" srcOrd="0" destOrd="0" presId="urn:microsoft.com/office/officeart/2005/8/layout/hierarchy2"/>
    <dgm:cxn modelId="{9040B60C-FF1E-4327-91E8-391EB9D4AC31}" type="presOf" srcId="{B365D20C-C876-4988-B918-49459B74C06D}" destId="{161ECDC5-71EB-4521-BE7F-1A266BAA9297}" srcOrd="1" destOrd="0" presId="urn:microsoft.com/office/officeart/2005/8/layout/hierarchy2"/>
    <dgm:cxn modelId="{3450D42B-F0D9-44F5-BD0F-202B85342631}" type="presOf" srcId="{F618549E-D5C8-4AC8-BCED-44D29CEAE007}" destId="{A41D55F5-6512-4442-8B0B-70581B670162}" srcOrd="0" destOrd="0" presId="urn:microsoft.com/office/officeart/2005/8/layout/hierarchy2"/>
    <dgm:cxn modelId="{2454ABE7-F252-4323-BEE8-97E48DC32AE0}" type="presOf" srcId="{7E2B2482-527C-495B-B80E-9111DF9D00C7}" destId="{022A35B0-59A2-4C74-9F5D-68C93314CFC6}" srcOrd="0" destOrd="0" presId="urn:microsoft.com/office/officeart/2005/8/layout/hierarchy2"/>
    <dgm:cxn modelId="{F6F765DE-49E0-4051-B575-863988003B24}" type="presOf" srcId="{C40F83D5-7189-4BC7-8FCF-B6D5CC78B224}" destId="{13537643-E1D7-4964-8749-8025A4627676}" srcOrd="0" destOrd="0" presId="urn:microsoft.com/office/officeart/2005/8/layout/hierarchy2"/>
    <dgm:cxn modelId="{3200C0D6-9566-4AB3-82F1-CB0E3ED72518}" type="presOf" srcId="{C5DF8297-3DA2-4467-B05F-0E544F77A4AD}" destId="{E2C53024-12BC-4AE3-817F-FB75EB3E6C39}" srcOrd="1" destOrd="0" presId="urn:microsoft.com/office/officeart/2005/8/layout/hierarchy2"/>
    <dgm:cxn modelId="{073B78F6-7E12-4959-A11C-4302B9E42718}" type="presOf" srcId="{C40F83D5-7189-4BC7-8FCF-B6D5CC78B224}" destId="{B0CA6077-C0DE-4551-B59C-97674878F19B}" srcOrd="1" destOrd="0" presId="urn:microsoft.com/office/officeart/2005/8/layout/hierarchy2"/>
    <dgm:cxn modelId="{6E32B595-1EF5-4A07-B49B-4D8A12207477}" type="presOf" srcId="{CD227D7A-F619-41AA-B183-A29FC2AF8C63}" destId="{F2D48231-592A-4F02-BCB3-89045ABFBE03}" srcOrd="0" destOrd="0" presId="urn:microsoft.com/office/officeart/2005/8/layout/hierarchy2"/>
    <dgm:cxn modelId="{CAC17728-2689-45D9-B316-07253CD0DD1B}" type="presParOf" srcId="{F90393E8-CDF0-43DE-8230-B8DAF8BA1952}" destId="{E331D195-A78D-4A00-A22C-5C3C14469CC8}" srcOrd="0" destOrd="0" presId="urn:microsoft.com/office/officeart/2005/8/layout/hierarchy2"/>
    <dgm:cxn modelId="{A9FA74C9-FA70-4A3B-A8AB-FCA8B5E17B11}" type="presParOf" srcId="{E331D195-A78D-4A00-A22C-5C3C14469CC8}" destId="{022A35B0-59A2-4C74-9F5D-68C93314CFC6}" srcOrd="0" destOrd="0" presId="urn:microsoft.com/office/officeart/2005/8/layout/hierarchy2"/>
    <dgm:cxn modelId="{57C38BBD-5B87-4351-9E2B-857B92481DFB}" type="presParOf" srcId="{E331D195-A78D-4A00-A22C-5C3C14469CC8}" destId="{15049420-7C6F-4483-8787-153EDDA0ECFD}" srcOrd="1" destOrd="0" presId="urn:microsoft.com/office/officeart/2005/8/layout/hierarchy2"/>
    <dgm:cxn modelId="{5FB81B00-36FE-4CC3-9BE4-6EAB39A4A374}" type="presParOf" srcId="{15049420-7C6F-4483-8787-153EDDA0ECFD}" destId="{EAAAA938-EDE3-4C9C-AD03-0E84C5F6BF6B}" srcOrd="0" destOrd="0" presId="urn:microsoft.com/office/officeart/2005/8/layout/hierarchy2"/>
    <dgm:cxn modelId="{F13414A6-7371-47B2-903F-CAEDA9F882EC}" type="presParOf" srcId="{EAAAA938-EDE3-4C9C-AD03-0E84C5F6BF6B}" destId="{7F630EB4-7B92-4BDD-A983-CC2A100736FA}" srcOrd="0" destOrd="0" presId="urn:microsoft.com/office/officeart/2005/8/layout/hierarchy2"/>
    <dgm:cxn modelId="{5CAB4EC4-F261-475F-B50E-1359B6923921}" type="presParOf" srcId="{15049420-7C6F-4483-8787-153EDDA0ECFD}" destId="{0B753F1C-0D34-41B9-97C6-F849A00FB047}" srcOrd="1" destOrd="0" presId="urn:microsoft.com/office/officeart/2005/8/layout/hierarchy2"/>
    <dgm:cxn modelId="{EDBA439B-CF59-47F2-9EBE-99912918EB5C}" type="presParOf" srcId="{0B753F1C-0D34-41B9-97C6-F849A00FB047}" destId="{F2D48231-592A-4F02-BCB3-89045ABFBE03}" srcOrd="0" destOrd="0" presId="urn:microsoft.com/office/officeart/2005/8/layout/hierarchy2"/>
    <dgm:cxn modelId="{71C49FFE-F501-4371-BFD8-AE3DAAB2EBEF}" type="presParOf" srcId="{0B753F1C-0D34-41B9-97C6-F849A00FB047}" destId="{3A2957BF-AD32-4032-A24D-F9483C425E20}" srcOrd="1" destOrd="0" presId="urn:microsoft.com/office/officeart/2005/8/layout/hierarchy2"/>
    <dgm:cxn modelId="{26FD6052-ED8A-4D88-9B4D-A1014A24DD5D}" type="presParOf" srcId="{3A2957BF-AD32-4032-A24D-F9483C425E20}" destId="{A41D55F5-6512-4442-8B0B-70581B670162}" srcOrd="0" destOrd="0" presId="urn:microsoft.com/office/officeart/2005/8/layout/hierarchy2"/>
    <dgm:cxn modelId="{86C0CDB0-2AA3-45BD-BF05-1F8161AD451C}" type="presParOf" srcId="{A41D55F5-6512-4442-8B0B-70581B670162}" destId="{8B637840-7EC0-45AC-AD8B-BEEB74068EF9}" srcOrd="0" destOrd="0" presId="urn:microsoft.com/office/officeart/2005/8/layout/hierarchy2"/>
    <dgm:cxn modelId="{57E01488-75FF-4B7C-8EC4-A3B974AA7AB7}" type="presParOf" srcId="{3A2957BF-AD32-4032-A24D-F9483C425E20}" destId="{31F54182-5ED9-4A36-B00B-FE8438FF0DDE}" srcOrd="1" destOrd="0" presId="urn:microsoft.com/office/officeart/2005/8/layout/hierarchy2"/>
    <dgm:cxn modelId="{CB8B3741-1812-40D5-88C0-6EED34841B75}" type="presParOf" srcId="{31F54182-5ED9-4A36-B00B-FE8438FF0DDE}" destId="{5BDF969F-69A8-43ED-B7FA-40A10821D169}" srcOrd="0" destOrd="0" presId="urn:microsoft.com/office/officeart/2005/8/layout/hierarchy2"/>
    <dgm:cxn modelId="{19033578-0413-421F-B057-FA5A981D6E40}" type="presParOf" srcId="{31F54182-5ED9-4A36-B00B-FE8438FF0DDE}" destId="{7F5400AD-1EA0-474E-B3AF-3394F2B558FB}" srcOrd="1" destOrd="0" presId="urn:microsoft.com/office/officeart/2005/8/layout/hierarchy2"/>
    <dgm:cxn modelId="{0AFD8A00-9687-49E2-A0E3-4E6D1114A84C}" type="presParOf" srcId="{3A2957BF-AD32-4032-A24D-F9483C425E20}" destId="{AC42879F-92D5-4C05-9DBB-08BC364389FF}" srcOrd="2" destOrd="0" presId="urn:microsoft.com/office/officeart/2005/8/layout/hierarchy2"/>
    <dgm:cxn modelId="{4832C426-CE94-4702-BD7C-D54706DE8452}" type="presParOf" srcId="{AC42879F-92D5-4C05-9DBB-08BC364389FF}" destId="{E2C53024-12BC-4AE3-817F-FB75EB3E6C39}" srcOrd="0" destOrd="0" presId="urn:microsoft.com/office/officeart/2005/8/layout/hierarchy2"/>
    <dgm:cxn modelId="{55999F51-364F-4CF9-9B1C-648B176B6853}" type="presParOf" srcId="{3A2957BF-AD32-4032-A24D-F9483C425E20}" destId="{3922C35F-713F-4899-A9E7-B95BCEAC07DC}" srcOrd="3" destOrd="0" presId="urn:microsoft.com/office/officeart/2005/8/layout/hierarchy2"/>
    <dgm:cxn modelId="{4F702009-C938-42AC-B29A-FEC7056E17D3}" type="presParOf" srcId="{3922C35F-713F-4899-A9E7-B95BCEAC07DC}" destId="{5AE81332-E617-4E81-A83E-A74F1C61B539}" srcOrd="0" destOrd="0" presId="urn:microsoft.com/office/officeart/2005/8/layout/hierarchy2"/>
    <dgm:cxn modelId="{2C06B4DE-DF48-484F-ACFF-A38E1A470AAA}" type="presParOf" srcId="{3922C35F-713F-4899-A9E7-B95BCEAC07DC}" destId="{D32FDB65-0F11-41B9-91B0-4234AD57FE49}" srcOrd="1" destOrd="0" presId="urn:microsoft.com/office/officeart/2005/8/layout/hierarchy2"/>
    <dgm:cxn modelId="{225D4C38-5FE6-4FDE-A2A4-7F492B954B97}" type="presParOf" srcId="{15049420-7C6F-4483-8787-153EDDA0ECFD}" destId="{DDEF7F7D-2020-453F-973F-41931E620230}" srcOrd="2" destOrd="0" presId="urn:microsoft.com/office/officeart/2005/8/layout/hierarchy2"/>
    <dgm:cxn modelId="{D356F01B-5C96-4AD0-AA18-26A8E3156152}" type="presParOf" srcId="{DDEF7F7D-2020-453F-973F-41931E620230}" destId="{6BC94A7F-6656-4105-922B-75418F3CB800}" srcOrd="0" destOrd="0" presId="urn:microsoft.com/office/officeart/2005/8/layout/hierarchy2"/>
    <dgm:cxn modelId="{A2CA16FA-87A2-42AD-938D-2144A851B82E}" type="presParOf" srcId="{15049420-7C6F-4483-8787-153EDDA0ECFD}" destId="{B94DB7F3-1349-4E4F-B08F-A294EDA484B0}" srcOrd="3" destOrd="0" presId="urn:microsoft.com/office/officeart/2005/8/layout/hierarchy2"/>
    <dgm:cxn modelId="{0E7DDF72-1CF1-42F0-BF78-413A942560FF}" type="presParOf" srcId="{B94DB7F3-1349-4E4F-B08F-A294EDA484B0}" destId="{F2CA06C7-E606-49FD-8AF5-3AD6FC1848FC}" srcOrd="0" destOrd="0" presId="urn:microsoft.com/office/officeart/2005/8/layout/hierarchy2"/>
    <dgm:cxn modelId="{37ABFD41-2BB2-4B64-81E7-F3DC984ED26E}" type="presParOf" srcId="{B94DB7F3-1349-4E4F-B08F-A294EDA484B0}" destId="{EEF9BF30-DBC2-42E4-8FCB-86FD8D5E6695}" srcOrd="1" destOrd="0" presId="urn:microsoft.com/office/officeart/2005/8/layout/hierarchy2"/>
    <dgm:cxn modelId="{59043515-DCFA-4C3F-B05E-18233630009D}" type="presParOf" srcId="{EEF9BF30-DBC2-42E4-8FCB-86FD8D5E6695}" destId="{6ABB033B-A0D8-44D1-A873-251820DAAC3E}" srcOrd="0" destOrd="0" presId="urn:microsoft.com/office/officeart/2005/8/layout/hierarchy2"/>
    <dgm:cxn modelId="{86173BFB-9C2F-4B08-BF16-C9CA187C431D}" type="presParOf" srcId="{6ABB033B-A0D8-44D1-A873-251820DAAC3E}" destId="{BC9E241C-EB35-43F5-BC08-F68D2D92CB94}" srcOrd="0" destOrd="0" presId="urn:microsoft.com/office/officeart/2005/8/layout/hierarchy2"/>
    <dgm:cxn modelId="{12EC7471-1C22-4D9A-B208-E928819FA73C}" type="presParOf" srcId="{EEF9BF30-DBC2-42E4-8FCB-86FD8D5E6695}" destId="{A05D13B7-8F38-496D-B5C9-E60368BCDF87}" srcOrd="1" destOrd="0" presId="urn:microsoft.com/office/officeart/2005/8/layout/hierarchy2"/>
    <dgm:cxn modelId="{FFBE980E-1D30-4C55-A087-3FFE56F63C5D}" type="presParOf" srcId="{A05D13B7-8F38-496D-B5C9-E60368BCDF87}" destId="{3CDFB6E7-E863-47B8-9C08-AC6C43694029}" srcOrd="0" destOrd="0" presId="urn:microsoft.com/office/officeart/2005/8/layout/hierarchy2"/>
    <dgm:cxn modelId="{BC36100A-04E8-4DDB-A758-6E33BD887977}" type="presParOf" srcId="{A05D13B7-8F38-496D-B5C9-E60368BCDF87}" destId="{BE220D0E-27F5-4A1E-B977-6D69429F9F19}" srcOrd="1" destOrd="0" presId="urn:microsoft.com/office/officeart/2005/8/layout/hierarchy2"/>
    <dgm:cxn modelId="{E22AA047-8A52-472E-A2C9-F70A401D7FB4}" type="presParOf" srcId="{15049420-7C6F-4483-8787-153EDDA0ECFD}" destId="{C9181C6A-5168-4638-9351-FC7ACEC96C93}" srcOrd="4" destOrd="0" presId="urn:microsoft.com/office/officeart/2005/8/layout/hierarchy2"/>
    <dgm:cxn modelId="{F3C05F65-9A61-4981-9F38-3F5F964A2A4D}" type="presParOf" srcId="{C9181C6A-5168-4638-9351-FC7ACEC96C93}" destId="{161ECDC5-71EB-4521-BE7F-1A266BAA9297}" srcOrd="0" destOrd="0" presId="urn:microsoft.com/office/officeart/2005/8/layout/hierarchy2"/>
    <dgm:cxn modelId="{A16DD284-7C60-49D8-9473-DA401FC170FB}" type="presParOf" srcId="{15049420-7C6F-4483-8787-153EDDA0ECFD}" destId="{7C604DAA-8D86-442C-81D7-2FAB8C0AE58C}" srcOrd="5" destOrd="0" presId="urn:microsoft.com/office/officeart/2005/8/layout/hierarchy2"/>
    <dgm:cxn modelId="{6960EAA2-5FB2-4ED8-911C-B16C7ABA8EB1}" type="presParOf" srcId="{7C604DAA-8D86-442C-81D7-2FAB8C0AE58C}" destId="{38DBF88C-2817-4E42-AD74-7C03E52D3D46}" srcOrd="0" destOrd="0" presId="urn:microsoft.com/office/officeart/2005/8/layout/hierarchy2"/>
    <dgm:cxn modelId="{C35CE43B-396E-4FDC-A831-A7350E6F7E00}" type="presParOf" srcId="{7C604DAA-8D86-442C-81D7-2FAB8C0AE58C}" destId="{D32D622D-B4DE-4D38-BEEE-2ED93FAC15B9}" srcOrd="1" destOrd="0" presId="urn:microsoft.com/office/officeart/2005/8/layout/hierarchy2"/>
    <dgm:cxn modelId="{C25EECAC-A165-41A9-B85A-4473E31067C3}" type="presParOf" srcId="{D32D622D-B4DE-4D38-BEEE-2ED93FAC15B9}" destId="{13537643-E1D7-4964-8749-8025A4627676}" srcOrd="0" destOrd="0" presId="urn:microsoft.com/office/officeart/2005/8/layout/hierarchy2"/>
    <dgm:cxn modelId="{DC675000-41D9-43AF-A645-359A34183510}" type="presParOf" srcId="{13537643-E1D7-4964-8749-8025A4627676}" destId="{B0CA6077-C0DE-4551-B59C-97674878F19B}" srcOrd="0" destOrd="0" presId="urn:microsoft.com/office/officeart/2005/8/layout/hierarchy2"/>
    <dgm:cxn modelId="{82828D07-03BE-4C83-92C8-7E587E6C20DE}" type="presParOf" srcId="{D32D622D-B4DE-4D38-BEEE-2ED93FAC15B9}" destId="{9DDA5A95-7A3A-46AD-8875-B8B9C89B9385}" srcOrd="1" destOrd="0" presId="urn:microsoft.com/office/officeart/2005/8/layout/hierarchy2"/>
    <dgm:cxn modelId="{91F2787A-FDA4-487D-A82C-1DC004765CDB}" type="presParOf" srcId="{9DDA5A95-7A3A-46AD-8875-B8B9C89B9385}" destId="{0B219AC3-BD46-453E-8D51-00B937BA9146}" srcOrd="0" destOrd="0" presId="urn:microsoft.com/office/officeart/2005/8/layout/hierarchy2"/>
    <dgm:cxn modelId="{3AD3BCDB-E462-4B03-A7BA-1DE02FC64911}" type="presParOf" srcId="{9DDA5A95-7A3A-46AD-8875-B8B9C89B9385}" destId="{031ED6BF-C1C5-4503-BE50-04B14DAE24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0372D-29B9-4CF2-A71B-A463AD9F4271}">
      <dsp:nvSpPr>
        <dsp:cNvPr id="0" name=""/>
        <dsp:cNvSpPr/>
      </dsp:nvSpPr>
      <dsp:spPr>
        <a:xfrm>
          <a:off x="3352" y="0"/>
          <a:ext cx="2011680" cy="2392477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626E5-7859-48FC-B8B7-599948D75074}">
      <dsp:nvSpPr>
        <dsp:cNvPr id="0" name=""/>
        <dsp:cNvSpPr/>
      </dsp:nvSpPr>
      <dsp:spPr>
        <a:xfrm>
          <a:off x="1492193" y="0"/>
          <a:ext cx="4580139" cy="239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  <a:latin typeface="Berlin Sans FB Demi" panose="020E0802020502020306" pitchFamily="34" charset="0"/>
              <a:ea typeface="Tahoma" pitchFamily="34" charset="0"/>
              <a:cs typeface="Tahoma" pitchFamily="34" charset="0"/>
            </a:rPr>
            <a:t>Posttraumatic Stress Disorder</a:t>
          </a:r>
          <a:r>
            <a:rPr lang="th-TH" sz="3200" b="1" kern="1200" dirty="0" smtClean="0">
              <a:solidFill>
                <a:srgbClr val="C00000"/>
              </a:solidFill>
              <a:latin typeface="Berlin Sans FB Demi" panose="020E0802020502020306" pitchFamily="34" charset="0"/>
              <a:ea typeface="Tahoma" pitchFamily="34" charset="0"/>
              <a:cs typeface="Tahoma" pitchFamily="34" charset="0"/>
            </a:rPr>
            <a:t>(</a:t>
          </a:r>
          <a:r>
            <a:rPr lang="en-US" sz="3200" b="1" kern="1200" dirty="0" smtClean="0">
              <a:solidFill>
                <a:srgbClr val="C00000"/>
              </a:solidFill>
              <a:latin typeface="Berlin Sans FB Demi" panose="020E0802020502020306" pitchFamily="34" charset="0"/>
              <a:ea typeface="Tahoma" pitchFamily="34" charset="0"/>
              <a:cs typeface="Tahoma" pitchFamily="34" charset="0"/>
            </a:rPr>
            <a:t>PTSD</a:t>
          </a:r>
          <a:r>
            <a:rPr lang="th-TH" sz="3200" b="1" kern="1200" dirty="0" smtClean="0">
              <a:solidFill>
                <a:srgbClr val="C00000"/>
              </a:solidFill>
              <a:latin typeface="Berlin Sans FB Demi" panose="020E0802020502020306" pitchFamily="34" charset="0"/>
              <a:ea typeface="Tahoma" pitchFamily="34" charset="0"/>
              <a:cs typeface="Tahoma" pitchFamily="34" charset="0"/>
            </a:rPr>
            <a:t>)</a:t>
          </a:r>
          <a:endParaRPr lang="th-TH" sz="3200" kern="1200" dirty="0"/>
        </a:p>
      </dsp:txBody>
      <dsp:txXfrm>
        <a:off x="1492193" y="0"/>
        <a:ext cx="4580139" cy="2392477"/>
      </dsp:txXfrm>
    </dsp:sp>
    <dsp:sp modelId="{E383FEAF-108B-48DB-A6FD-BF7B049A3590}">
      <dsp:nvSpPr>
        <dsp:cNvPr id="0" name=""/>
        <dsp:cNvSpPr/>
      </dsp:nvSpPr>
      <dsp:spPr>
        <a:xfrm>
          <a:off x="606856" y="2591850"/>
          <a:ext cx="2011680" cy="2392477"/>
        </a:xfrm>
        <a:prstGeom prst="down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F3060-7973-40AF-8892-B8F045AA7F7E}">
      <dsp:nvSpPr>
        <dsp:cNvPr id="0" name=""/>
        <dsp:cNvSpPr/>
      </dsp:nvSpPr>
      <dsp:spPr>
        <a:xfrm>
          <a:off x="2678887" y="2591850"/>
          <a:ext cx="3413760" cy="239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erlin Sans FB Demi" panose="020E0802020502020306" pitchFamily="34" charset="0"/>
            </a:rPr>
            <a:t>Acute Stress Disorder</a:t>
          </a:r>
          <a:endParaRPr lang="th-TH" sz="3200" kern="1200" dirty="0"/>
        </a:p>
      </dsp:txBody>
      <dsp:txXfrm>
        <a:off x="2678887" y="2591850"/>
        <a:ext cx="3413760" cy="239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A35B0-59A2-4C74-9F5D-68C93314CFC6}">
      <dsp:nvSpPr>
        <dsp:cNvPr id="0" name=""/>
        <dsp:cNvSpPr/>
      </dsp:nvSpPr>
      <dsp:spPr>
        <a:xfrm>
          <a:off x="8970" y="2445087"/>
          <a:ext cx="2217811" cy="110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latin typeface="DilleniaUPC" pitchFamily="18" charset="-34"/>
              <a:ea typeface="Tahoma" pitchFamily="34" charset="0"/>
              <a:cs typeface="DilleniaUPC" pitchFamily="18" charset="-34"/>
            </a:rPr>
            <a:t>การพยาบาล</a:t>
          </a:r>
          <a:endParaRPr lang="en-US" sz="4800" b="1" kern="1200" dirty="0">
            <a:latin typeface="DilleniaUPC" pitchFamily="18" charset="-34"/>
            <a:ea typeface="Tahoma" pitchFamily="34" charset="0"/>
            <a:cs typeface="DilleniaUPC" pitchFamily="18" charset="-34"/>
          </a:endParaRPr>
        </a:p>
      </dsp:txBody>
      <dsp:txXfrm>
        <a:off x="41449" y="2477566"/>
        <a:ext cx="2152853" cy="1043947"/>
      </dsp:txXfrm>
    </dsp:sp>
    <dsp:sp modelId="{EAAAA938-EDE3-4C9C-AD03-0E84C5F6BF6B}">
      <dsp:nvSpPr>
        <dsp:cNvPr id="0" name=""/>
        <dsp:cNvSpPr/>
      </dsp:nvSpPr>
      <dsp:spPr>
        <a:xfrm rot="17945813">
          <a:off x="1758205" y="2183899"/>
          <a:ext cx="1824278" cy="37229"/>
        </a:xfrm>
        <a:custGeom>
          <a:avLst/>
          <a:gdLst/>
          <a:ahLst/>
          <a:cxnLst/>
          <a:rect l="0" t="0" r="0" b="0"/>
          <a:pathLst>
            <a:path>
              <a:moveTo>
                <a:pt x="0" y="18614"/>
              </a:moveTo>
              <a:lnTo>
                <a:pt x="1824278" y="186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latin typeface="DilleniaUPC" pitchFamily="18" charset="-34"/>
            <a:cs typeface="DilleniaUPC" pitchFamily="18" charset="-34"/>
          </a:endParaRPr>
        </a:p>
      </dsp:txBody>
      <dsp:txXfrm>
        <a:off x="2624737" y="2156907"/>
        <a:ext cx="91213" cy="91213"/>
      </dsp:txXfrm>
    </dsp:sp>
    <dsp:sp modelId="{F2D48231-592A-4F02-BCB3-89045ABFBE03}">
      <dsp:nvSpPr>
        <dsp:cNvPr id="0" name=""/>
        <dsp:cNvSpPr/>
      </dsp:nvSpPr>
      <dsp:spPr>
        <a:xfrm>
          <a:off x="3113906" y="851035"/>
          <a:ext cx="2217811" cy="110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kern="1200" dirty="0" smtClean="0">
              <a:solidFill>
                <a:srgbClr val="000066"/>
              </a:solidFill>
              <a:latin typeface="DilleniaUPC" pitchFamily="18" charset="-34"/>
              <a:ea typeface="Tahoma" pitchFamily="34" charset="0"/>
              <a:cs typeface="DilleniaUPC" pitchFamily="18" charset="-34"/>
            </a:rPr>
            <a:t>ระยะก่อนเกิดเหตุการณ์รุนแรง</a:t>
          </a:r>
          <a:endParaRPr lang="en-US" sz="3600" b="1" kern="1200" dirty="0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sp:txBody>
      <dsp:txXfrm>
        <a:off x="3146385" y="883514"/>
        <a:ext cx="2152853" cy="1043947"/>
      </dsp:txXfrm>
    </dsp:sp>
    <dsp:sp modelId="{A41D55F5-6512-4442-8B0B-70581B670162}">
      <dsp:nvSpPr>
        <dsp:cNvPr id="0" name=""/>
        <dsp:cNvSpPr/>
      </dsp:nvSpPr>
      <dsp:spPr>
        <a:xfrm rot="19457599">
          <a:off x="5229031" y="1068063"/>
          <a:ext cx="1092497" cy="37229"/>
        </a:xfrm>
        <a:custGeom>
          <a:avLst/>
          <a:gdLst/>
          <a:ahLst/>
          <a:cxnLst/>
          <a:rect l="0" t="0" r="0" b="0"/>
          <a:pathLst>
            <a:path>
              <a:moveTo>
                <a:pt x="0" y="18614"/>
              </a:moveTo>
              <a:lnTo>
                <a:pt x="1092497" y="186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latin typeface="DilleniaUPC" pitchFamily="18" charset="-34"/>
            <a:cs typeface="DilleniaUPC" pitchFamily="18" charset="-34"/>
          </a:endParaRPr>
        </a:p>
      </dsp:txBody>
      <dsp:txXfrm>
        <a:off x="5747967" y="1059365"/>
        <a:ext cx="54624" cy="54624"/>
      </dsp:txXfrm>
    </dsp:sp>
    <dsp:sp modelId="{5BDF969F-69A8-43ED-B7FA-40A10821D169}">
      <dsp:nvSpPr>
        <dsp:cNvPr id="0" name=""/>
        <dsp:cNvSpPr/>
      </dsp:nvSpPr>
      <dsp:spPr>
        <a:xfrm>
          <a:off x="6218842" y="213414"/>
          <a:ext cx="2217811" cy="110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smtClean="0">
              <a:latin typeface="DilleniaUPC" pitchFamily="18" charset="-34"/>
              <a:ea typeface="Tahoma" panose="020B0604030504040204" pitchFamily="34" charset="0"/>
              <a:cs typeface="DilleniaUPC" pitchFamily="18" charset="-34"/>
            </a:rPr>
            <a:t>การส่งเสริมสุขภาพจิต</a:t>
          </a:r>
          <a:endParaRPr lang="en-US" sz="3600" b="1" kern="1200" dirty="0" smtClean="0">
            <a:latin typeface="DilleniaUPC" pitchFamily="18" charset="-34"/>
            <a:ea typeface="Tahoma" pitchFamily="34" charset="0"/>
            <a:cs typeface="DilleniaUPC" pitchFamily="18" charset="-34"/>
          </a:endParaRPr>
        </a:p>
      </dsp:txBody>
      <dsp:txXfrm>
        <a:off x="6251321" y="245893"/>
        <a:ext cx="2152853" cy="1043947"/>
      </dsp:txXfrm>
    </dsp:sp>
    <dsp:sp modelId="{AC42879F-92D5-4C05-9DBB-08BC364389FF}">
      <dsp:nvSpPr>
        <dsp:cNvPr id="0" name=""/>
        <dsp:cNvSpPr/>
      </dsp:nvSpPr>
      <dsp:spPr>
        <a:xfrm rot="2142401">
          <a:off x="5229031" y="1705683"/>
          <a:ext cx="1092497" cy="37229"/>
        </a:xfrm>
        <a:custGeom>
          <a:avLst/>
          <a:gdLst/>
          <a:ahLst/>
          <a:cxnLst/>
          <a:rect l="0" t="0" r="0" b="0"/>
          <a:pathLst>
            <a:path>
              <a:moveTo>
                <a:pt x="0" y="18614"/>
              </a:moveTo>
              <a:lnTo>
                <a:pt x="1092497" y="186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latin typeface="DilleniaUPC" pitchFamily="18" charset="-34"/>
            <a:cs typeface="DilleniaUPC" pitchFamily="18" charset="-34"/>
          </a:endParaRPr>
        </a:p>
      </dsp:txBody>
      <dsp:txXfrm>
        <a:off x="5747967" y="1696986"/>
        <a:ext cx="54624" cy="54624"/>
      </dsp:txXfrm>
    </dsp:sp>
    <dsp:sp modelId="{5AE81332-E617-4E81-A83E-A74F1C61B539}">
      <dsp:nvSpPr>
        <dsp:cNvPr id="0" name=""/>
        <dsp:cNvSpPr/>
      </dsp:nvSpPr>
      <dsp:spPr>
        <a:xfrm>
          <a:off x="6218842" y="1488655"/>
          <a:ext cx="2217811" cy="110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smtClean="0">
              <a:latin typeface="DilleniaUPC" pitchFamily="18" charset="-34"/>
              <a:ea typeface="Tahoma" pitchFamily="34" charset="0"/>
              <a:cs typeface="DilleniaUPC" pitchFamily="18" charset="-34"/>
            </a:rPr>
            <a:t>การป้องกัน</a:t>
          </a:r>
          <a:endParaRPr lang="en-US" sz="3600" b="1" kern="1200" dirty="0">
            <a:latin typeface="DilleniaUPC" pitchFamily="18" charset="-34"/>
            <a:cs typeface="DilleniaUPC" pitchFamily="18" charset="-34"/>
          </a:endParaRPr>
        </a:p>
      </dsp:txBody>
      <dsp:txXfrm>
        <a:off x="6251321" y="1521134"/>
        <a:ext cx="2152853" cy="1043947"/>
      </dsp:txXfrm>
    </dsp:sp>
    <dsp:sp modelId="{DDEF7F7D-2020-453F-973F-41931E620230}">
      <dsp:nvSpPr>
        <dsp:cNvPr id="0" name=""/>
        <dsp:cNvSpPr/>
      </dsp:nvSpPr>
      <dsp:spPr>
        <a:xfrm rot="1186030">
          <a:off x="2199008" y="3140330"/>
          <a:ext cx="942671" cy="37229"/>
        </a:xfrm>
        <a:custGeom>
          <a:avLst/>
          <a:gdLst/>
          <a:ahLst/>
          <a:cxnLst/>
          <a:rect l="0" t="0" r="0" b="0"/>
          <a:pathLst>
            <a:path>
              <a:moveTo>
                <a:pt x="0" y="18614"/>
              </a:moveTo>
              <a:lnTo>
                <a:pt x="942671" y="186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latin typeface="DilleniaUPC" pitchFamily="18" charset="-34"/>
            <a:cs typeface="DilleniaUPC" pitchFamily="18" charset="-34"/>
          </a:endParaRPr>
        </a:p>
      </dsp:txBody>
      <dsp:txXfrm>
        <a:off x="2646777" y="3135378"/>
        <a:ext cx="47133" cy="47133"/>
      </dsp:txXfrm>
    </dsp:sp>
    <dsp:sp modelId="{F2CA06C7-E606-49FD-8AF5-3AD6FC1848FC}">
      <dsp:nvSpPr>
        <dsp:cNvPr id="0" name=""/>
        <dsp:cNvSpPr/>
      </dsp:nvSpPr>
      <dsp:spPr>
        <a:xfrm>
          <a:off x="3113906" y="2763897"/>
          <a:ext cx="2217811" cy="110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3600" b="1" kern="1200" dirty="0" smtClean="0">
              <a:solidFill>
                <a:srgbClr val="000066"/>
              </a:solidFill>
              <a:latin typeface="DilleniaUPC" pitchFamily="18" charset="-34"/>
              <a:ea typeface="Tahoma" pitchFamily="34" charset="0"/>
              <a:cs typeface="DilleniaUPC" pitchFamily="18" charset="-34"/>
            </a:rPr>
            <a:t>ระยะเกิดเหตุการณ์รุนแรง</a:t>
          </a:r>
          <a:endParaRPr lang="en-US" sz="3600" b="1" kern="1200" dirty="0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sp:txBody>
      <dsp:txXfrm>
        <a:off x="3146385" y="2796376"/>
        <a:ext cx="2152853" cy="1043947"/>
      </dsp:txXfrm>
    </dsp:sp>
    <dsp:sp modelId="{6ABB033B-A0D8-44D1-A873-251820DAAC3E}">
      <dsp:nvSpPr>
        <dsp:cNvPr id="0" name=""/>
        <dsp:cNvSpPr/>
      </dsp:nvSpPr>
      <dsp:spPr>
        <a:xfrm>
          <a:off x="5331717" y="3299735"/>
          <a:ext cx="887124" cy="37229"/>
        </a:xfrm>
        <a:custGeom>
          <a:avLst/>
          <a:gdLst/>
          <a:ahLst/>
          <a:cxnLst/>
          <a:rect l="0" t="0" r="0" b="0"/>
          <a:pathLst>
            <a:path>
              <a:moveTo>
                <a:pt x="0" y="18614"/>
              </a:moveTo>
              <a:lnTo>
                <a:pt x="887124" y="186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latin typeface="DilleniaUPC" pitchFamily="18" charset="-34"/>
            <a:cs typeface="DilleniaUPC" pitchFamily="18" charset="-34"/>
          </a:endParaRPr>
        </a:p>
      </dsp:txBody>
      <dsp:txXfrm>
        <a:off x="5753101" y="3296172"/>
        <a:ext cx="44356" cy="44356"/>
      </dsp:txXfrm>
    </dsp:sp>
    <dsp:sp modelId="{3CDFB6E7-E863-47B8-9C08-AC6C43694029}">
      <dsp:nvSpPr>
        <dsp:cNvPr id="0" name=""/>
        <dsp:cNvSpPr/>
      </dsp:nvSpPr>
      <dsp:spPr>
        <a:xfrm>
          <a:off x="6218842" y="2763897"/>
          <a:ext cx="2217811" cy="110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smtClean="0">
              <a:latin typeface="DilleniaUPC" pitchFamily="18" charset="-34"/>
              <a:ea typeface="Tahoma" pitchFamily="34" charset="0"/>
              <a:cs typeface="DilleniaUPC" pitchFamily="18" charset="-34"/>
            </a:rPr>
            <a:t>การบำบัดรักษา</a:t>
          </a:r>
          <a:endParaRPr lang="en-US" sz="3600" b="1" kern="1200" dirty="0">
            <a:latin typeface="DilleniaUPC" pitchFamily="18" charset="-34"/>
            <a:ea typeface="Tahoma" pitchFamily="34" charset="0"/>
            <a:cs typeface="DilleniaUPC" pitchFamily="18" charset="-34"/>
          </a:endParaRPr>
        </a:p>
      </dsp:txBody>
      <dsp:txXfrm>
        <a:off x="6251321" y="2796376"/>
        <a:ext cx="2152853" cy="1043947"/>
      </dsp:txXfrm>
    </dsp:sp>
    <dsp:sp modelId="{C9181C6A-5168-4638-9351-FC7ACEC96C93}">
      <dsp:nvSpPr>
        <dsp:cNvPr id="0" name=""/>
        <dsp:cNvSpPr/>
      </dsp:nvSpPr>
      <dsp:spPr>
        <a:xfrm rot="3654187">
          <a:off x="1758205" y="3777951"/>
          <a:ext cx="1824278" cy="37229"/>
        </a:xfrm>
        <a:custGeom>
          <a:avLst/>
          <a:gdLst/>
          <a:ahLst/>
          <a:cxnLst/>
          <a:rect l="0" t="0" r="0" b="0"/>
          <a:pathLst>
            <a:path>
              <a:moveTo>
                <a:pt x="0" y="18614"/>
              </a:moveTo>
              <a:lnTo>
                <a:pt x="1824278" y="186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latin typeface="DilleniaUPC" pitchFamily="18" charset="-34"/>
            <a:cs typeface="DilleniaUPC" pitchFamily="18" charset="-34"/>
          </a:endParaRPr>
        </a:p>
      </dsp:txBody>
      <dsp:txXfrm>
        <a:off x="2624737" y="3750958"/>
        <a:ext cx="91213" cy="91213"/>
      </dsp:txXfrm>
    </dsp:sp>
    <dsp:sp modelId="{38DBF88C-2817-4E42-AD74-7C03E52D3D46}">
      <dsp:nvSpPr>
        <dsp:cNvPr id="0" name=""/>
        <dsp:cNvSpPr/>
      </dsp:nvSpPr>
      <dsp:spPr>
        <a:xfrm>
          <a:off x="3113906" y="4039138"/>
          <a:ext cx="2217811" cy="110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rgbClr val="000066"/>
              </a:solidFill>
              <a:latin typeface="DilleniaUPC" pitchFamily="18" charset="-34"/>
              <a:ea typeface="Tahoma" pitchFamily="34" charset="0"/>
              <a:cs typeface="DilleniaUPC" pitchFamily="18" charset="-34"/>
            </a:rPr>
            <a:t>ระยะหลังการเกิดเหตุการณ์รุนแรง</a:t>
          </a:r>
          <a:endParaRPr lang="en-US" sz="3600" b="1" kern="1200" dirty="0">
            <a:solidFill>
              <a:srgbClr val="000066"/>
            </a:solidFill>
            <a:latin typeface="DilleniaUPC" pitchFamily="18" charset="-34"/>
            <a:cs typeface="DilleniaUPC" pitchFamily="18" charset="-34"/>
          </a:endParaRPr>
        </a:p>
      </dsp:txBody>
      <dsp:txXfrm>
        <a:off x="3146385" y="4071617"/>
        <a:ext cx="2152853" cy="1043947"/>
      </dsp:txXfrm>
    </dsp:sp>
    <dsp:sp modelId="{13537643-E1D7-4964-8749-8025A4627676}">
      <dsp:nvSpPr>
        <dsp:cNvPr id="0" name=""/>
        <dsp:cNvSpPr/>
      </dsp:nvSpPr>
      <dsp:spPr>
        <a:xfrm>
          <a:off x="5331717" y="4574977"/>
          <a:ext cx="887124" cy="37229"/>
        </a:xfrm>
        <a:custGeom>
          <a:avLst/>
          <a:gdLst/>
          <a:ahLst/>
          <a:cxnLst/>
          <a:rect l="0" t="0" r="0" b="0"/>
          <a:pathLst>
            <a:path>
              <a:moveTo>
                <a:pt x="0" y="18614"/>
              </a:moveTo>
              <a:lnTo>
                <a:pt x="887124" y="186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>
            <a:latin typeface="DilleniaUPC" pitchFamily="18" charset="-34"/>
            <a:cs typeface="DilleniaUPC" pitchFamily="18" charset="-34"/>
          </a:endParaRPr>
        </a:p>
      </dsp:txBody>
      <dsp:txXfrm>
        <a:off x="5753101" y="4571413"/>
        <a:ext cx="44356" cy="44356"/>
      </dsp:txXfrm>
    </dsp:sp>
    <dsp:sp modelId="{0B219AC3-BD46-453E-8D51-00B937BA9146}">
      <dsp:nvSpPr>
        <dsp:cNvPr id="0" name=""/>
        <dsp:cNvSpPr/>
      </dsp:nvSpPr>
      <dsp:spPr>
        <a:xfrm>
          <a:off x="6218842" y="4039138"/>
          <a:ext cx="2217811" cy="1108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smtClean="0">
              <a:latin typeface="DilleniaUPC" pitchFamily="18" charset="-34"/>
              <a:ea typeface="Tahoma" pitchFamily="34" charset="0"/>
              <a:cs typeface="DilleniaUPC" pitchFamily="18" charset="-34"/>
            </a:rPr>
            <a:t>การฟื้นฟู</a:t>
          </a:r>
          <a:endParaRPr lang="en-US" sz="3600" b="1" kern="1200" dirty="0">
            <a:latin typeface="DilleniaUPC" pitchFamily="18" charset="-34"/>
            <a:cs typeface="DilleniaUPC" pitchFamily="18" charset="-34"/>
          </a:endParaRPr>
        </a:p>
      </dsp:txBody>
      <dsp:txXfrm>
        <a:off x="6251321" y="4071617"/>
        <a:ext cx="2152853" cy="1043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F3E96-C3BC-42D2-A801-87309D612B09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1EE5-0963-4F74-88D7-39A604657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9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727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93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95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78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836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61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2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33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166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56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99DD-EF0E-4DE3-AC36-3D6839D7EB42}" type="slidenum">
              <a:rPr lang="en-US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286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preede.files.wordpress.com/2014/01/border0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hyperlink" Target="https://preede.files.wordpress.com/2014/01/border0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preede.files.wordpress.com/2014/01/border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bgcon-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8047" y="3375247"/>
            <a:ext cx="864095" cy="572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gcon-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3164" y="-593805"/>
            <a:ext cx="2827597" cy="71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1753010"/>
            <a:ext cx="6984776" cy="2291146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บทบาทของพยาบาลวิชาชีพต่อการเจ็บป่วยทางจิตจากเหตุการณ์รุนแรง</a:t>
            </a:r>
            <a: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hiller" pitchFamily="82" charset="0"/>
                <a:ea typeface="Tahoma" pitchFamily="34" charset="0"/>
                <a:cs typeface="Tahoma" pitchFamily="34" charset="0"/>
              </a:rPr>
              <a:t>Role of Professional Nurse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hiller" pitchFamily="82" charset="0"/>
                <a:ea typeface="Tahoma" pitchFamily="34" charset="0"/>
                <a:cs typeface="Tahoma" pitchFamily="34" charset="0"/>
              </a:rPr>
              <a:t>on Mental Illness from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hiller" panose="04020404031007020602" pitchFamily="82" charset="0"/>
              </a:rPr>
              <a:t>Trauma- and Stressor-Related Disorders</a:t>
            </a:r>
            <a:endParaRPr lang="th-TH" sz="4000" b="1" dirty="0">
              <a:solidFill>
                <a:schemeClr val="accent2">
                  <a:lumMod val="75000"/>
                </a:schemeClr>
              </a:solidFill>
              <a:latin typeface="Chiller" pitchFamily="8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913276"/>
            <a:ext cx="5544616" cy="648072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พล.ต.ต.หญิง ดร.สุรัมภา  รอดมณี</a:t>
            </a:r>
            <a:endParaRPr lang="th-TH" sz="2800" b="1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://www.nursepolice.go.th/websites/icon/news_13698837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2008"/>
            <a:ext cx="1979712" cy="1700808"/>
          </a:xfrm>
          <a:prstGeom prst="rect">
            <a:avLst/>
          </a:prstGeom>
          <a:noFill/>
        </p:spPr>
      </p:pic>
      <p:sp>
        <p:nvSpPr>
          <p:cNvPr id="2" name="AutoShape 2" descr="__ขอวิธีต่อสู้กับความกลัว ขั้นแอดวานซ์ !!!__** - Pantip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8" name="Picture 4" descr="การ์ตูน กลัว Png, Transparent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r="13066"/>
          <a:stretch/>
        </p:blipFill>
        <p:spPr bwMode="auto">
          <a:xfrm>
            <a:off x="6155140" y="4797151"/>
            <a:ext cx="26203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แม่แบบ\Gife\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th-TH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ระยะก่อนเกิดเหตุการณ์รุนแรง</a:t>
            </a:r>
            <a:endParaRPr lang="en-US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960440"/>
            <a:ext cx="8748464" cy="2996952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เพราะช่วงชีวิต</a:t>
            </a:r>
            <a:r>
              <a:rPr lang="th-TH" b="1" dirty="0">
                <a:latin typeface="DilleniaUPC" pitchFamily="18" charset="-34"/>
                <a:cs typeface="DilleniaUPC" pitchFamily="18" charset="-34"/>
              </a:rPr>
              <a:t>ของมนุษย์มีทั้งการ</a:t>
            </a: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เจริญเติบโตและพัฒนาการ</a:t>
            </a:r>
            <a:r>
              <a:rPr lang="th-TH" b="1" dirty="0">
                <a:latin typeface="DilleniaUPC" pitchFamily="18" charset="-34"/>
                <a:cs typeface="DilleniaUPC" pitchFamily="18" charset="-34"/>
              </a:rPr>
              <a:t>ตามวัย </a:t>
            </a: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       (</a:t>
            </a:r>
            <a:r>
              <a:rPr lang="en-US" b="1" dirty="0">
                <a:latin typeface="DilleniaUPC" pitchFamily="18" charset="-34"/>
                <a:cs typeface="DilleniaUPC" pitchFamily="18" charset="-34"/>
              </a:rPr>
              <a:t>Growth and Development) </a:t>
            </a:r>
            <a:endParaRPr lang="th-TH" b="1" dirty="0" smtClean="0">
              <a:latin typeface="DilleniaUPC" pitchFamily="18" charset="-34"/>
              <a:cs typeface="DilleniaUPC" pitchFamily="18" charset="-34"/>
            </a:endParaRPr>
          </a:p>
          <a:p>
            <a:pPr lvl="1">
              <a:buBlip>
                <a:blip r:embed="rId3"/>
              </a:buBlip>
            </a:pP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 การเปลี่ยนแปลง</a:t>
            </a:r>
            <a:r>
              <a:rPr lang="th-TH" b="1" dirty="0">
                <a:latin typeface="DilleniaUPC" pitchFamily="18" charset="-34"/>
                <a:cs typeface="DilleniaUPC" pitchFamily="18" charset="-34"/>
              </a:rPr>
              <a:t>ทางร่างกาย </a:t>
            </a:r>
            <a:endParaRPr lang="th-TH" b="1" dirty="0" smtClean="0">
              <a:latin typeface="DilleniaUPC" pitchFamily="18" charset="-34"/>
              <a:cs typeface="DilleniaUPC" pitchFamily="18" charset="-34"/>
            </a:endParaRPr>
          </a:p>
          <a:p>
            <a:pPr lvl="1">
              <a:buBlip>
                <a:blip r:embed="rId3"/>
              </a:buBlip>
            </a:pP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 ความ</a:t>
            </a:r>
            <a:r>
              <a:rPr lang="th-TH" b="1" dirty="0">
                <a:latin typeface="DilleniaUPC" pitchFamily="18" charset="-34"/>
                <a:cs typeface="DilleniaUPC" pitchFamily="18" charset="-34"/>
              </a:rPr>
              <a:t>รับผิดชอบตามหน้าที่ของบุคคลในสังคม </a:t>
            </a:r>
            <a:endParaRPr lang="th-TH" b="1" dirty="0" smtClean="0">
              <a:latin typeface="DilleniaUPC" pitchFamily="18" charset="-34"/>
              <a:cs typeface="DilleniaUPC" pitchFamily="18" charset="-34"/>
            </a:endParaRPr>
          </a:p>
          <a:p>
            <a:pPr lvl="1">
              <a:buBlip>
                <a:blip r:embed="rId3"/>
              </a:buBlip>
            </a:pP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 อาจ</a:t>
            </a:r>
            <a:r>
              <a:rPr lang="th-TH" b="1" dirty="0">
                <a:latin typeface="DilleniaUPC" pitchFamily="18" charset="-34"/>
                <a:cs typeface="DilleniaUPC" pitchFamily="18" charset="-34"/>
              </a:rPr>
              <a:t>มีเหตุปัจจัย</a:t>
            </a: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ที่ทำให้บุคคล</a:t>
            </a:r>
            <a:r>
              <a:rPr lang="th-TH" b="1" dirty="0">
                <a:latin typeface="DilleniaUPC" pitchFamily="18" charset="-34"/>
                <a:cs typeface="DilleniaUPC" pitchFamily="18" charset="-34"/>
              </a:rPr>
              <a:t>เกิดความขัดแย้ง ความคับข้องใจ ความเครียด และวิตก</a:t>
            </a:r>
            <a:r>
              <a:rPr lang="th-TH" b="1" dirty="0" smtClean="0">
                <a:latin typeface="DilleniaUPC" pitchFamily="18" charset="-34"/>
                <a:cs typeface="DilleniaUPC" pitchFamily="18" charset="-34"/>
              </a:rPr>
              <a:t>กังวล</a:t>
            </a:r>
            <a:endParaRPr lang="en-US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268760"/>
            <a:ext cx="828092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การป้องกันปัญหาสุขภาพจิตหรือรักษาภาวะทางสุขภาพจิตให้ดี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Prevention or Maintenance of Mental Health)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755576" y="2874640"/>
            <a:ext cx="7920880" cy="105841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ปัญหาสุขภาพจิตเกิดขึ้นได้กับบุคคลทุกเพศทุกวัย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394502"/>
              </p:ext>
            </p:extLst>
          </p:nvPr>
        </p:nvGraphicFramePr>
        <p:xfrm>
          <a:off x="2843808" y="44624"/>
          <a:ext cx="7056784" cy="678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492"/>
                <a:gridCol w="6289292"/>
              </a:tblGrid>
              <a:tr h="527228">
                <a:tc>
                  <a:txBody>
                    <a:bodyPr/>
                    <a:lstStyle/>
                    <a:p>
                      <a:pPr algn="ctr"/>
                      <a:r>
                        <a:rPr lang="th-TH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อายุ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Psychosocial  Crisis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7678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0-1</a:t>
                      </a:r>
                      <a:r>
                        <a:rPr lang="th-TH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 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 </a:t>
                      </a:r>
                      <a:r>
                        <a:rPr lang="en-US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Trust vs. Mistrust</a:t>
                      </a:r>
                      <a:r>
                        <a:rPr lang="th-TH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r>
                        <a:rPr lang="th-TH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ความไว้วางใจ -  ความไม่ไว้วางใจ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76786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1-3 </a:t>
                      </a:r>
                      <a:r>
                        <a:rPr lang="th-TH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 </a:t>
                      </a:r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Autonomy  V.S.  Shame  and  Doubt </a:t>
                      </a:r>
                    </a:p>
                    <a:p>
                      <a:r>
                        <a:rPr lang="th-TH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เป็นตัวของตัวเอง-สงสัยไม่แน่ใจในตนเอง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76786">
                <a:tc>
                  <a:txBody>
                    <a:bodyPr/>
                    <a:lstStyle/>
                    <a:p>
                      <a:pPr algn="ctr"/>
                      <a:r>
                        <a:rPr lang="th-TH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h-TH" sz="2200" b="0" i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–6 ปี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</a:t>
                      </a:r>
                      <a:r>
                        <a:rPr lang="en-US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Initiative  V.S.  Guilt</a:t>
                      </a:r>
                      <a:r>
                        <a:rPr lang="th-TH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ความคิดริเริ่ม - ความรู้สึกผิด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76786"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6-12  </a:t>
                      </a:r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 </a:t>
                      </a:r>
                      <a:r>
                        <a:rPr lang="en-US" sz="22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Industry vs. Inferiority </a:t>
                      </a:r>
                      <a:endParaRPr lang="th-TH" sz="22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ความขยันมั่นเพียร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ความรู้สึกมีปมด้อย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76786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12-19 ปี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</a:t>
                      </a:r>
                      <a:r>
                        <a:rPr lang="en-US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Self-Identity vs. Role Confusion</a:t>
                      </a:r>
                    </a:p>
                    <a:p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เอกลักษณ์ของตนเอง - สับสนในบทบาท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767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20-40 </a:t>
                      </a:r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endParaRPr lang="th-TH" sz="2200" b="0" i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</a:t>
                      </a:r>
                      <a:r>
                        <a:rPr lang="en-US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Intimacy vs. Isolation </a:t>
                      </a:r>
                      <a:endParaRPr lang="th-TH" sz="22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ความผูกพัน - การแยกตัว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76786">
                <a:tc>
                  <a:txBody>
                    <a:bodyPr/>
                    <a:lstStyle/>
                    <a:p>
                      <a:pPr algn="ctr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40-65 ปี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 </a:t>
                      </a:r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</a:t>
                      </a:r>
                      <a:r>
                        <a:rPr lang="en-US" sz="22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Generativity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vs. Stagnation</a:t>
                      </a:r>
                    </a:p>
                    <a:p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การทำประโยชน์ให้สังคม - การคิดถึงแต่ตนเอง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927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 ปี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ขึ้นไป</a:t>
                      </a:r>
                      <a:endParaRPr lang="th-TH" sz="22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th-TH" sz="2200" b="0" i="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 </a:t>
                      </a:r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Ego-Integrity vs. Despair</a:t>
                      </a:r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ความพอใจในตนเอง – ความสิ้นหวัง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zanl13.files.wordpress.com/2011/10/social-dev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581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แม่แบบ\Gife\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th-TH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ระยะก่อนเกิดเหตุการณ์รุนแรง</a:t>
            </a:r>
            <a:endParaRPr lang="en-US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4005064"/>
            <a:ext cx="8640960" cy="378904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Blip>
                <a:blip r:embed="rId3"/>
              </a:buBlip>
            </a:pPr>
            <a:r>
              <a:rPr lang="th-TH" sz="3600" b="1" dirty="0" smtClean="0">
                <a:latin typeface="DilleniaUPC" pitchFamily="18" charset="-34"/>
                <a:cs typeface="DilleniaUPC" pitchFamily="18" charset="-34"/>
              </a:rPr>
              <a:t> พยาบาล</a:t>
            </a:r>
            <a:r>
              <a:rPr lang="th-TH" sz="3600" b="1" dirty="0">
                <a:latin typeface="DilleniaUPC" pitchFamily="18" charset="-34"/>
                <a:cs typeface="DilleniaUPC" pitchFamily="18" charset="-34"/>
              </a:rPr>
              <a:t>จะเป็นผู้ให้ความรู้ </a:t>
            </a:r>
            <a:endParaRPr lang="th-TH" sz="3600" b="1" dirty="0" smtClean="0">
              <a:latin typeface="DilleniaUPC" pitchFamily="18" charset="-34"/>
              <a:cs typeface="DilleniaUPC" pitchFamily="18" charset="-34"/>
            </a:endParaRPr>
          </a:p>
          <a:p>
            <a:pPr marL="0">
              <a:spcBef>
                <a:spcPts val="0"/>
              </a:spcBef>
              <a:buBlip>
                <a:blip r:embed="rId3"/>
              </a:buBlip>
            </a:pPr>
            <a:r>
              <a:rPr lang="th-TH" sz="3600" b="1" dirty="0" smtClean="0">
                <a:latin typeface="DilleniaUPC" pitchFamily="18" charset="-34"/>
                <a:cs typeface="DilleniaUPC" pitchFamily="18" charset="-34"/>
              </a:rPr>
              <a:t> ช่วยเหลือแนะนำ</a:t>
            </a:r>
            <a:r>
              <a:rPr lang="th-TH" sz="3600" b="1" dirty="0">
                <a:latin typeface="DilleniaUPC" pitchFamily="18" charset="-34"/>
                <a:cs typeface="DilleniaUPC" pitchFamily="18" charset="-34"/>
              </a:rPr>
              <a:t>ในเรื่องการปรับตัว (</a:t>
            </a:r>
            <a:r>
              <a:rPr lang="en-US" sz="3600" b="1" dirty="0">
                <a:latin typeface="DilleniaUPC" pitchFamily="18" charset="-34"/>
                <a:cs typeface="DilleniaUPC" pitchFamily="18" charset="-34"/>
              </a:rPr>
              <a:t>Adaptation and Adjustment) </a:t>
            </a:r>
            <a:endParaRPr lang="th-TH" sz="3600" b="1" dirty="0" smtClean="0">
              <a:latin typeface="DilleniaUPC" pitchFamily="18" charset="-34"/>
              <a:cs typeface="DilleniaUPC" pitchFamily="18" charset="-34"/>
            </a:endParaRPr>
          </a:p>
          <a:p>
            <a:pPr marL="0">
              <a:spcBef>
                <a:spcPts val="0"/>
              </a:spcBef>
              <a:buBlip>
                <a:blip r:embed="rId3"/>
              </a:buBlip>
            </a:pPr>
            <a:r>
              <a:rPr lang="th-TH" sz="3600" b="1" dirty="0" smtClean="0">
                <a:latin typeface="DilleniaUPC" pitchFamily="18" charset="-34"/>
                <a:cs typeface="DilleniaUPC" pitchFamily="18" charset="-34"/>
              </a:rPr>
              <a:t> การ</a:t>
            </a:r>
            <a:r>
              <a:rPr lang="th-TH" sz="3600" b="1" dirty="0">
                <a:latin typeface="DilleniaUPC" pitchFamily="18" charset="-34"/>
                <a:cs typeface="DilleniaUPC" pitchFamily="18" charset="-34"/>
              </a:rPr>
              <a:t>เผชิญปัญหา (</a:t>
            </a:r>
            <a:r>
              <a:rPr lang="en-US" sz="3600" b="1" dirty="0">
                <a:latin typeface="DilleniaUPC" pitchFamily="18" charset="-34"/>
                <a:cs typeface="DilleniaUPC" pitchFamily="18" charset="-34"/>
              </a:rPr>
              <a:t>Coping) </a:t>
            </a:r>
            <a:endParaRPr lang="th-TH" sz="3600" b="1" dirty="0" smtClean="0">
              <a:latin typeface="DilleniaUPC" pitchFamily="18" charset="-34"/>
              <a:cs typeface="DilleniaUPC" pitchFamily="18" charset="-34"/>
            </a:endParaRPr>
          </a:p>
          <a:p>
            <a:pPr marL="0">
              <a:spcBef>
                <a:spcPts val="0"/>
              </a:spcBef>
              <a:buBlip>
                <a:blip r:embed="rId3"/>
              </a:buBlip>
            </a:pPr>
            <a:r>
              <a:rPr lang="th-TH" sz="3600" b="1" dirty="0" smtClean="0">
                <a:latin typeface="DilleniaUPC" pitchFamily="18" charset="-34"/>
                <a:cs typeface="DilleniaUPC" pitchFamily="18" charset="-34"/>
              </a:rPr>
              <a:t> การ</a:t>
            </a:r>
            <a:r>
              <a:rPr lang="th-TH" sz="3600" b="1" dirty="0">
                <a:latin typeface="DilleniaUPC" pitchFamily="18" charset="-34"/>
                <a:cs typeface="DilleniaUPC" pitchFamily="18" charset="-34"/>
              </a:rPr>
              <a:t>ลดความวิตกกังวล ลด</a:t>
            </a:r>
            <a:r>
              <a:rPr lang="th-TH" sz="3600" b="1" dirty="0" smtClean="0">
                <a:latin typeface="DilleniaUPC" pitchFamily="18" charset="-34"/>
                <a:cs typeface="DilleniaUPC" pitchFamily="18" charset="-34"/>
              </a:rPr>
              <a:t>ความเครียด</a:t>
            </a:r>
          </a:p>
          <a:p>
            <a:pPr marL="0">
              <a:spcBef>
                <a:spcPts val="0"/>
              </a:spcBef>
              <a:buBlip>
                <a:blip r:embed="rId3"/>
              </a:buBlip>
            </a:pPr>
            <a:r>
              <a:rPr lang="th-TH" sz="3600" b="1" dirty="0" smtClean="0">
                <a:latin typeface="DilleniaUPC" pitchFamily="18" charset="-34"/>
                <a:cs typeface="DilleniaUPC" pitchFamily="18" charset="-34"/>
              </a:rPr>
              <a:t> ช่วยเหลือ</a:t>
            </a:r>
            <a:r>
              <a:rPr lang="th-TH" sz="3600" b="1" dirty="0">
                <a:latin typeface="DilleniaUPC" pitchFamily="18" charset="-34"/>
                <a:cs typeface="DilleniaUPC" pitchFamily="18" charset="-34"/>
              </a:rPr>
              <a:t>บุคคลในภาวะวิกฤต</a:t>
            </a:r>
            <a:endParaRPr lang="th-TH" sz="3600" b="1" dirty="0" smtClean="0"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268760"/>
            <a:ext cx="8496944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การป้องกันปัญหาสุขภาพจิตหรือรักษาภาวะทางสุขภาพจิตให้ดี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Prevention or Maintenance of Mental Health)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504" y="2620069"/>
            <a:ext cx="8928992" cy="1384995"/>
            <a:chOff x="107504" y="2376018"/>
            <a:chExt cx="8928992" cy="1384995"/>
          </a:xfrm>
        </p:grpSpPr>
        <p:sp>
          <p:nvSpPr>
            <p:cNvPr id="2" name="Rectangle 1"/>
            <p:cNvSpPr/>
            <p:nvPr/>
          </p:nvSpPr>
          <p:spPr>
            <a:xfrm>
              <a:off x="107504" y="2401724"/>
              <a:ext cx="3424335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การปฏิบัติการพยาบาล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9992" y="2376018"/>
              <a:ext cx="4536504" cy="138499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ต้องกระทำอย่าง</a:t>
              </a:r>
              <a:r>
                <a:rPr lang="th-TH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ต่อเนื่อง</a:t>
              </a:r>
            </a:p>
            <a:p>
              <a:pPr algn="ctr"/>
              <a:r>
                <a:rPr lang="th-TH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เพื่อให้บุคคลได้รักษาระดับของสุขภาพจิตให้ดีอยู่เสมอ 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531839" y="2569315"/>
              <a:ext cx="968153" cy="329923"/>
            </a:xfrm>
            <a:prstGeom prst="rightArrow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0" y="2951947"/>
            <a:ext cx="653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43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แม่แบบ\Gife\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1620" y="620688"/>
            <a:ext cx="6840760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กลุ่มเสี่ยง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224" y="1600200"/>
            <a:ext cx="807524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คนที่มีประสบการณ์ถูกทำร้ายตอนเด็กๆ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คนที่ไม่ค่อยมีเพื่อนหรือครอบครัวมาคอยช่วยเหลือ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คนที่ชอบพึ่งพาคนอื่นมาโดยตลอด ไม่พยายามช่วยเหลือตนเอง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คนที่มีอาการทางจิตเวชเป็นทุนเดิม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เช่น           โรค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ซึมเศร้า โรคไบโพล่า โรควิตกกังวล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คนที่อายุน้อยไม่มีประสบการณ์ คนอายุมากที่มีปัญหาเรื่องการปรับตัว</a:t>
            </a:r>
          </a:p>
          <a:p>
            <a:pPr marL="514350" indent="-514350">
              <a:buFont typeface="+mj-lt"/>
              <a:buAutoNum type="arabicParenR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ผู้หญิงมีแนวโน้มจะ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เจ็บป่วยทางจิตจากเหตุการณ์รุนแรง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มากกว่าผู้ชาย</a:t>
            </a:r>
          </a:p>
          <a:p>
            <a:pPr marL="514350" indent="-514350">
              <a:buFont typeface="+mj-lt"/>
              <a:buAutoNum type="arabicParenR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order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830997"/>
          </a:xfrm>
        </p:spPr>
        <p:txBody>
          <a:bodyPr/>
          <a:lstStyle/>
          <a:p>
            <a:r>
              <a:rPr lang="th-TH" sz="4800" b="1" dirty="0" smtClean="0">
                <a:latin typeface="KodchiangUPC" pitchFamily="18" charset="-34"/>
                <a:cs typeface="KodchiangUPC" pitchFamily="18" charset="-34"/>
              </a:rPr>
              <a:t> การรักษาได้ผลดีกับใครบ้าง</a:t>
            </a:r>
            <a:endParaRPr lang="th-TH" sz="4800" b="1" dirty="0"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th-TH" sz="4000" b="1" dirty="0" smtClean="0">
                <a:latin typeface="KodchiangUPC" pitchFamily="18" charset="-34"/>
                <a:cs typeface="KodchiangUPC" pitchFamily="18" charset="-34"/>
              </a:rPr>
              <a:t>มีอาการเร็วหลังจากเกิดเหตุ</a:t>
            </a:r>
          </a:p>
          <a:p>
            <a:pPr marL="514350" indent="-514350">
              <a:buAutoNum type="arabicPeriod"/>
            </a:pPr>
            <a:r>
              <a:rPr lang="th-TH" sz="4000" b="1" dirty="0" smtClean="0">
                <a:latin typeface="KodchiangUPC" pitchFamily="18" charset="-34"/>
                <a:cs typeface="KodchiangUPC" pitchFamily="18" charset="-34"/>
              </a:rPr>
              <a:t>เป็นมาไม่นาน (ไม่เกิน 6 เดือน)</a:t>
            </a:r>
          </a:p>
          <a:p>
            <a:pPr marL="514350" indent="-514350">
              <a:buAutoNum type="arabicPeriod"/>
            </a:pPr>
            <a:r>
              <a:rPr lang="th-TH" sz="4000" b="1" dirty="0" smtClean="0">
                <a:latin typeface="KodchiangUPC" pitchFamily="18" charset="-34"/>
                <a:cs typeface="KodchiangUPC" pitchFamily="18" charset="-34"/>
              </a:rPr>
              <a:t>มีหน้าที่การงานดีก่อนที่จะเกิดเหตุ</a:t>
            </a:r>
          </a:p>
          <a:p>
            <a:pPr marL="514350" indent="-514350">
              <a:buAutoNum type="arabicPeriod"/>
            </a:pPr>
            <a:r>
              <a:rPr lang="th-TH" sz="4000" b="1" dirty="0" smtClean="0">
                <a:latin typeface="KodchiangUPC" pitchFamily="18" charset="-34"/>
                <a:cs typeface="KodchiangUPC" pitchFamily="18" charset="-34"/>
              </a:rPr>
              <a:t>มีเพื่อนฝูงหรือครอบครัวที่ดี</a:t>
            </a:r>
          </a:p>
          <a:p>
            <a:pPr marL="514350" indent="-514350">
              <a:buAutoNum type="arabicPeriod"/>
            </a:pPr>
            <a:r>
              <a:rPr lang="th-TH" sz="4000" b="1" dirty="0" smtClean="0">
                <a:latin typeface="KodchiangUPC" pitchFamily="18" charset="-34"/>
                <a:cs typeface="KodchiangUPC" pitchFamily="18" charset="-34"/>
              </a:rPr>
              <a:t>มีสุขภาพจิตและสุขภาพกายดีอยู่ก่อน</a:t>
            </a:r>
            <a:endParaRPr lang="th-TH" sz="4000" b="1" dirty="0">
              <a:latin typeface="KodchiangUPC" pitchFamily="18" charset="-34"/>
              <a:cs typeface="KodchiangUPC" pitchFamily="18" charset="-34"/>
            </a:endParaRPr>
          </a:p>
        </p:txBody>
      </p:sp>
      <p:pic>
        <p:nvPicPr>
          <p:cNvPr id="17410" name="Picture 2" descr="ผลการค้นหารูปภาพสำหรับ ระยะเวลา pt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938264" cy="23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1161618"/>
            <a:ext cx="8568952" cy="5847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บำบัดรักษา</a:t>
            </a:r>
            <a:r>
              <a:rPr lang="th-TH" sz="3200" b="1" dirty="0" smtClean="0">
                <a:latin typeface="Bahnschrift SemiLight Condensed" pitchFamily="34" charset="0"/>
                <a:ea typeface="Tahoma" pitchFamily="34" charset="0"/>
                <a:cs typeface="DilleniaUPC" pitchFamily="18" charset="-34"/>
              </a:rPr>
              <a:t>(</a:t>
            </a:r>
            <a:r>
              <a:rPr lang="en-US" sz="3200" b="1" dirty="0">
                <a:latin typeface="Bahnschrift SemiLight Condensed" pitchFamily="34" charset="0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200" b="1" dirty="0" smtClean="0">
                <a:latin typeface="Bahnschrift SemiLight Condensed" pitchFamily="34" charset="0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200" b="1" dirty="0">
                <a:latin typeface="Bahnschrift SemiLight Condensed" pitchFamily="34" charset="0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3532" y="4201924"/>
            <a:ext cx="38026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95536" y="5373216"/>
            <a:ext cx="828092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ต้องให้คำแนะนำช่วยเหลือผู้ที่มีปัญหาสุขภาพจิตหรือผู้ที่เจ็บป่วยทางจิตให้ได้รับการรักษา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ทันท่วงที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ไม่ให้สุขภาพจิตเสื่อมหรือลุกลาม </a:t>
            </a:r>
            <a:endParaRPr lang="th-TH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999955" y="4824632"/>
            <a:ext cx="603845" cy="448111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645195"/>
            <a:ext cx="18806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7984" y="2121975"/>
            <a:ext cx="409107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ยอม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รับรู้ปัญหา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กระทบกระเทือนจิตใจและ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ชีวิตของ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ตนอย่าง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มีเป้าหมาย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1708" y="2356345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</a:t>
            </a:r>
            <a:endParaRPr lang="th-TH" sz="2400" dirty="0"/>
          </a:p>
        </p:txBody>
      </p:sp>
      <p:sp>
        <p:nvSpPr>
          <p:cNvPr id="7" name="Striped Right Arrow 6"/>
          <p:cNvSpPr/>
          <p:nvPr/>
        </p:nvSpPr>
        <p:spPr>
          <a:xfrm>
            <a:off x="2555776" y="2658928"/>
            <a:ext cx="1832931" cy="523220"/>
          </a:xfrm>
          <a:prstGeom prst="striped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2564904"/>
            <a:ext cx="8820472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ประเมิน</a:t>
            </a:r>
          </a:p>
          <a:p>
            <a:pPr marL="793750" lvl="2" indent="-342900">
              <a:buFont typeface="Wingdings" panose="05000000000000000000" pitchFamily="2" charset="2"/>
              <a:buChar char="Ø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ใช้กลไกการ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ป้องกันทางจิตของผู้ป่วย</a:t>
            </a:r>
          </a:p>
          <a:p>
            <a:pPr marL="793750" lvl="2" indent="-342900">
              <a:buFont typeface="Wingdings" panose="05000000000000000000" pitchFamily="2" charset="2"/>
              <a:buChar char="Ø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วิตกกังวล</a:t>
            </a: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การแสดงออก</a:t>
            </a:r>
            <a:r>
              <a:rPr lang="th-TH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ของความวิตก</a:t>
            </a: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กังวล  </a:t>
            </a:r>
          </a:p>
          <a:p>
            <a:pPr marL="1250950" lvl="3" indent="-342900"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กิจกรรมประจำวัน </a:t>
            </a:r>
          </a:p>
          <a:p>
            <a:pPr marL="1250950" lvl="3" indent="-342900"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พักผ่อนนอน</a:t>
            </a:r>
            <a:r>
              <a:rPr lang="th-TH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หลับ </a:t>
            </a:r>
          </a:p>
          <a:p>
            <a:pPr marL="1250950" lvl="3" indent="-342900"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ความคิด</a:t>
            </a:r>
            <a:r>
              <a:rPr lang="th-TH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</a:t>
            </a:r>
            <a:r>
              <a:rPr lang="th-TH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รับรู้  </a:t>
            </a:r>
          </a:p>
          <a:p>
            <a:pPr marL="1250950" lvl="3" indent="-342900">
              <a:buFont typeface="Wingdings" panose="05000000000000000000" pitchFamily="2" charset="2"/>
              <a:buChar char="Ø"/>
            </a:pPr>
            <a:r>
              <a:rPr lang="th-TH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รับรู้เกี่ยวกับ</a:t>
            </a:r>
            <a:r>
              <a:rPr lang="th-TH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ตนเอง</a:t>
            </a:r>
            <a:endParaRPr lang="th-TH" sz="2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3750" lvl="2" indent="-342900">
              <a:buFont typeface="Wingdings" panose="05000000000000000000" pitchFamily="2" charset="2"/>
              <a:buChar char="Ø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ปฏิกิริยา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ของร่างกาย </a:t>
            </a:r>
            <a:r>
              <a:rPr lang="th-TH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เช่น หัวใจเต้นเร็วกว่าปกติ การหายใจ</a:t>
            </a: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เร็ว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และสุขภาพทั่วไป</a:t>
            </a:r>
          </a:p>
          <a:p>
            <a:pPr marL="457200" lvl="1" indent="0">
              <a:buNone/>
            </a:pPr>
            <a:endParaRPr lang="th-TH" sz="2400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th-TH" sz="2400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1847200"/>
            <a:ext cx="38026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b="1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47048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771800" y="1052736"/>
            <a:ext cx="6048672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</a:t>
            </a:r>
            <a:r>
              <a:rPr lang="th-TH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บำบัดรักษา(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pic>
        <p:nvPicPr>
          <p:cNvPr id="10" name="Picture 2" descr="nurse clipart: illustration of Cute smiling nurse pointing a blank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0571" b="41308"/>
          <a:stretch/>
        </p:blipFill>
        <p:spPr bwMode="auto">
          <a:xfrm>
            <a:off x="323528" y="50473"/>
            <a:ext cx="2160240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2564904"/>
            <a:ext cx="8820472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สร้าง</a:t>
            </a:r>
            <a:r>
              <a:rPr lang="th-TH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สัมพันธภาพ </a:t>
            </a:r>
            <a:r>
              <a:rPr lang="th-TH" sz="2400" b="1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แนะนำตัว</a:t>
            </a:r>
            <a:r>
              <a:rPr lang="th-TH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ด้วยท่าทีที่</a:t>
            </a:r>
            <a:r>
              <a:rPr lang="th-TH" sz="2400" b="1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สงบมั่นคง </a:t>
            </a:r>
            <a:r>
              <a:rPr lang="th-TH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lang="th-TH" sz="2400" b="1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</a:t>
            </a:r>
            <a:r>
              <a:rPr lang="th-TH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รู้สึกไว้วางใจ </a:t>
            </a:r>
            <a:r>
              <a:rPr lang="th-TH" sz="2400" b="1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ปลอดภัย และ</a:t>
            </a:r>
            <a:r>
              <a:rPr lang="th-TH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พร้อมที่จะให้ความช่วยเหลือผู้ป่วย </a:t>
            </a:r>
            <a:endParaRPr lang="th-TH" sz="24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{"/>
            </a:pPr>
            <a:r>
              <a:rPr lang="th-TH" sz="20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ใช้เทคนิค</a:t>
            </a:r>
            <a:r>
              <a:rPr lang="th-TH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การสื่อสารเพื่อการ บำบัดแบบใช้และไม่ใช้คำพูด </a:t>
            </a:r>
            <a:endParaRPr lang="th-TH" sz="20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{"/>
            </a:pPr>
            <a:r>
              <a:rPr lang="th-TH" sz="20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แสดง</a:t>
            </a:r>
            <a:r>
              <a:rPr lang="th-TH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ความเห็นอกเห็นใจ </a:t>
            </a:r>
            <a:endParaRPr lang="th-TH" sz="20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{"/>
            </a:pPr>
            <a:r>
              <a:rPr lang="th-TH" sz="20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ทักษะ</a:t>
            </a:r>
            <a:r>
              <a:rPr lang="th-TH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การฟังอย่างตั้งใจ </a:t>
            </a:r>
            <a:endParaRPr lang="th-TH" sz="20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{"/>
            </a:pPr>
            <a:r>
              <a:rPr lang="th-TH" sz="20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</a:t>
            </a:r>
            <a:r>
              <a:rPr lang="th-TH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การประเมินและความชัดเจน</a:t>
            </a:r>
            <a:r>
              <a:rPr lang="th-TH" sz="20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ด้านคำพูด </a:t>
            </a:r>
          </a:p>
          <a:p>
            <a:pPr lvl="1">
              <a:buFont typeface="Wingdings" panose="05000000000000000000" pitchFamily="2" charset="2"/>
              <a:buChar char="{"/>
            </a:pPr>
            <a:r>
              <a:rPr lang="th-TH" sz="2000" b="1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000" b="1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ใช้ภาษาท่าทาง </a:t>
            </a:r>
            <a:endParaRPr lang="th-TH" sz="2000" b="1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Up Arrow Callout 1"/>
          <p:cNvSpPr/>
          <p:nvPr/>
        </p:nvSpPr>
        <p:spPr>
          <a:xfrm>
            <a:off x="251520" y="5085184"/>
            <a:ext cx="8568952" cy="1512168"/>
          </a:xfrm>
          <a:prstGeom prst="upArrowCallou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เพื่อการมีปฏิสัมพันธ์ที่ดีต่อกันและผู้ป่วยรู้สึกมั่นคงและ</a:t>
            </a:r>
            <a:r>
              <a:rPr lang="th-TH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ปลอดภัย</a:t>
            </a:r>
            <a:endParaRPr lang="th-TH" sz="18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847200"/>
            <a:ext cx="38026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b="1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47048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771800" y="1052736"/>
            <a:ext cx="6048672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</a:t>
            </a:r>
            <a:r>
              <a:rPr lang="th-TH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บำบัดรักษา(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pic>
        <p:nvPicPr>
          <p:cNvPr id="14" name="Picture 2" descr="nurse clipart: illustration of Cute smiling nurse pointing a blank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0571" b="41308"/>
          <a:stretch/>
        </p:blipFill>
        <p:spPr bwMode="auto">
          <a:xfrm>
            <a:off x="323528" y="50473"/>
            <a:ext cx="2160240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2780928"/>
            <a:ext cx="8568952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3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. 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สิ่งแวดล้อม</a:t>
            </a:r>
            <a:r>
              <a:rPr lang="th-TH" sz="4000" b="1" dirty="0" smtClean="0">
                <a:solidFill>
                  <a:srgbClr val="0066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  <a:sym typeface="Wingdings 2"/>
              </a:rPr>
              <a:t></a:t>
            </a:r>
            <a:r>
              <a:rPr lang="th-TH" sz="4000" b="1" dirty="0" smtClean="0">
                <a:solidFill>
                  <a:srgbClr val="FF00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สงบเรียบร้อย ความ</a:t>
            </a:r>
            <a:r>
              <a:rPr lang="th-TH" sz="4000" b="1" dirty="0">
                <a:solidFill>
                  <a:srgbClr val="FF00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ปลอดภัย 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โดยเฉพาะถ้าผู้ป่วยมี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อาการหวาดกลัวตื่นตกใจ เหมือน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ยังอยู่ในเหตุการณ์ที่ถูกคุกคาม </a:t>
            </a:r>
            <a:endParaRPr lang="th-TH" sz="4000" b="1" dirty="0" smtClean="0">
              <a:solidFill>
                <a:srgbClr val="000066"/>
              </a:solidFill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4. จัดให้มีพยาบาลอยู่กับผู้ป่วยขณะที่ผู้ป่วยมี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อาการ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5. เข้าใจและ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ยอมรับพฤติกรรมการแสดงออกของผู้ป่วย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1847200"/>
            <a:ext cx="38026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b="1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47048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771800" y="1052736"/>
            <a:ext cx="6048672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</a:t>
            </a:r>
            <a:r>
              <a:rPr lang="th-TH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บำบัดรักษา(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pic>
        <p:nvPicPr>
          <p:cNvPr id="14" name="Picture 2" descr="nurse clipart: illustration of Cute smiling nurse pointing a blank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0571" b="41308"/>
          <a:stretch/>
        </p:blipFill>
        <p:spPr bwMode="auto">
          <a:xfrm>
            <a:off x="323528" y="50473"/>
            <a:ext cx="2160240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1764" y="2564904"/>
            <a:ext cx="8820472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6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. 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ให้ผู้ป่วยมี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โอกาส และกล้าแสดงความรู้สึก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ออกมา</a:t>
            </a:r>
            <a:r>
              <a:rPr lang="th-TH" sz="4000" b="1" dirty="0" smtClean="0">
                <a:solidFill>
                  <a:srgbClr val="0066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  <a:sym typeface="Wingdings 2"/>
              </a:rPr>
              <a:t>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 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กระตุ้นให้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ผู้ป่วย</a:t>
            </a:r>
            <a:r>
              <a:rPr lang="th-TH" sz="4000" b="1" dirty="0" smtClean="0">
                <a:solidFill>
                  <a:srgbClr val="FF00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พูดระบาย</a:t>
            </a:r>
            <a:r>
              <a:rPr lang="th-TH" sz="4000" b="1" dirty="0">
                <a:solidFill>
                  <a:srgbClr val="FF00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ความรู้สึก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ออกมา 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ให้</a:t>
            </a:r>
            <a:r>
              <a:rPr lang="th-TH" sz="4000" b="1" dirty="0">
                <a:solidFill>
                  <a:srgbClr val="FF00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ความมั่นใจ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แก่ผู้ป่วยว่าความรู้สึกและพฤติกรรมการ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แสดงออก เป็น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ปฏิกิริยาที่เกิดขึ้น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ได้เช่นกันกับบุคคลอื่นที่ได้เผชิญ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เหตุการณ์นั้นๆ </a:t>
            </a:r>
            <a:r>
              <a:rPr lang="th-TH" sz="4000" b="1" dirty="0" smtClean="0">
                <a:solidFill>
                  <a:srgbClr val="CC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(ส่งเสริมให้ผู้ป่วยเข้าใจ</a:t>
            </a:r>
            <a:r>
              <a:rPr lang="th-TH" sz="4000" b="1" dirty="0">
                <a:solidFill>
                  <a:srgbClr val="CC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ว่าอาการวิตกกังวลว่า</a:t>
            </a:r>
            <a:r>
              <a:rPr lang="th-TH" sz="4000" b="1" dirty="0">
                <a:solidFill>
                  <a:srgbClr val="FF00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เป็นเรื่อง</a:t>
            </a:r>
            <a:r>
              <a:rPr lang="th-TH" sz="4000" b="1" dirty="0" smtClean="0">
                <a:solidFill>
                  <a:srgbClr val="FF00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ปกติ ผู้ป่วยไม่บ้า)</a:t>
            </a:r>
            <a:endParaRPr lang="th-TH" sz="4000" b="1" dirty="0">
              <a:solidFill>
                <a:srgbClr val="FF0000"/>
              </a:solidFill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847200"/>
            <a:ext cx="38026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b="1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47048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771800" y="1052736"/>
            <a:ext cx="6048672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</a:t>
            </a:r>
            <a:r>
              <a:rPr lang="th-TH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บำบัดรักษา(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pic>
        <p:nvPicPr>
          <p:cNvPr id="14" name="Picture 2" descr="nurse clipart: illustration of Cute smiling nurse pointing a blank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0571" b="41308"/>
          <a:stretch/>
        </p:blipFill>
        <p:spPr bwMode="auto">
          <a:xfrm>
            <a:off x="323528" y="50473"/>
            <a:ext cx="2160240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152120884310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57002" r="67216" b="4941"/>
          <a:stretch/>
        </p:blipFill>
        <p:spPr bwMode="auto">
          <a:xfrm>
            <a:off x="5148064" y="5095279"/>
            <a:ext cx="1868170" cy="1762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04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  <a:ea typeface="Adobe Gothic Std B" pitchFamily="34" charset="-128"/>
              </a:rPr>
              <a:t>Trauma- and Stressor-Related Disorder</a:t>
            </a:r>
            <a:endParaRPr lang="th-TH" sz="3600" dirty="0">
              <a:latin typeface="Berlin Sans FB Demi" panose="020E0802020502020306" pitchFamily="34" charset="0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Acute Stress </a:t>
            </a:r>
            <a:r>
              <a:rPr lang="en-US" dirty="0" smtClean="0">
                <a:latin typeface="Berlin Sans FB Demi" panose="020E0802020502020306" pitchFamily="34" charset="0"/>
              </a:rPr>
              <a:t>Disorder</a:t>
            </a:r>
          </a:p>
          <a:p>
            <a:r>
              <a:rPr lang="en-US" b="1" dirty="0">
                <a:solidFill>
                  <a:srgbClr val="C00000"/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Posttraumatic Stress Disorder</a:t>
            </a:r>
            <a:r>
              <a:rPr lang="th-TH" b="1" dirty="0">
                <a:solidFill>
                  <a:srgbClr val="C00000"/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PTSD</a:t>
            </a:r>
            <a:r>
              <a:rPr lang="th-TH" b="1" dirty="0">
                <a:solidFill>
                  <a:srgbClr val="C00000"/>
                </a:solidFill>
                <a:latin typeface="Berlin Sans FB Demi" panose="020E0802020502020306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dirty="0">
              <a:latin typeface="Berlin Sans FB Demi" panose="020E0802020502020306" pitchFamily="34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Adjustment </a:t>
            </a:r>
            <a:r>
              <a:rPr lang="en-US" dirty="0">
                <a:solidFill>
                  <a:srgbClr val="0000CC"/>
                </a:solidFill>
                <a:latin typeface="Berlin Sans FB Demi" panose="020E0802020502020306" pitchFamily="34" charset="0"/>
              </a:rPr>
              <a:t>Disorder</a:t>
            </a:r>
            <a:endParaRPr lang="th-TH" dirty="0">
              <a:solidFill>
                <a:srgbClr val="0000C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6093296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https://youtu.be/baW1M-SjMl4</a:t>
            </a:r>
          </a:p>
        </p:txBody>
      </p:sp>
      <p:pic>
        <p:nvPicPr>
          <p:cNvPr id="5" name="Picture 2" descr="http://www.organicbook.com/wp-content/uploads/2014/09/-PTSD-e1413037686849-730x4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13867" r="17527"/>
          <a:stretch/>
        </p:blipFill>
        <p:spPr bwMode="auto">
          <a:xfrm>
            <a:off x="2267744" y="3501007"/>
            <a:ext cx="4752528" cy="22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4365104"/>
            <a:ext cx="6383932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7.ให้ผู้ป่วยได้สังเกต</a:t>
            </a:r>
            <a:r>
              <a:rPr lang="th-TH" sz="4000" b="1" dirty="0">
                <a:solidFill>
                  <a:srgbClr val="FF00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ความรู้สึกวิตกกังวล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ของตนเอง </a:t>
            </a:r>
            <a:endParaRPr lang="th-TH" sz="4000" b="1" dirty="0" smtClean="0">
              <a:solidFill>
                <a:srgbClr val="000066"/>
              </a:solidFill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และ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ค้นหาวิธีจัดการความวิตก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กังวล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847200"/>
            <a:ext cx="38026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b="1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47048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771800" y="1052736"/>
            <a:ext cx="6048672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</a:t>
            </a:r>
            <a:r>
              <a:rPr lang="th-TH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บำบัดรักษา(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pic>
        <p:nvPicPr>
          <p:cNvPr id="13" name="Picture 2" descr="nurse clipart: illustration of Cute smiling nurse pointing a blank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0571" b="41308"/>
          <a:stretch/>
        </p:blipFill>
        <p:spPr bwMode="auto">
          <a:xfrm>
            <a:off x="323528" y="50473"/>
            <a:ext cx="2160240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827843" y="2149952"/>
            <a:ext cx="3059832" cy="2229872"/>
          </a:xfrm>
          <a:prstGeom prst="wedgeEllipseCallout">
            <a:avLst>
              <a:gd name="adj1" fmla="val -107363"/>
              <a:gd name="adj2" fmla="val 496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ใจสั่น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เหงื่อออก หายใจลำบาก อาการ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ชา โดยเฉพาะที่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มือ</a:t>
            </a:r>
          </a:p>
          <a:p>
            <a:pPr algn="ctr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ฯลฯ</a:t>
            </a:r>
            <a:endParaRPr lang="th-TH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92324" y="2636913"/>
            <a:ext cx="8297316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8. 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ช่วยผู้ป่วยให้ยอมรับถึงความเกี่ยวพันกันระหว่างเหตุการณ์ร้ายที่เขาเผชิญกับ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ความรู้สึก พฤติกรรม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และปัญหาของเขาใน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ปัจจุบัน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FF33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ส่งเสริม</a:t>
            </a:r>
            <a:r>
              <a:rPr lang="th-TH" sz="4000" b="1" dirty="0">
                <a:solidFill>
                  <a:srgbClr val="FF33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ทักษะด้านการ</a:t>
            </a:r>
            <a:r>
              <a:rPr lang="th-TH" sz="4000" b="1" dirty="0" smtClean="0">
                <a:solidFill>
                  <a:srgbClr val="FF33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รู้คิด </a:t>
            </a:r>
            <a:r>
              <a:rPr lang="th-TH" sz="4000" b="1" dirty="0">
                <a:solidFill>
                  <a:srgbClr val="FF33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เพื่อ</a:t>
            </a:r>
            <a:r>
              <a:rPr lang="th-TH" sz="4000" b="1" dirty="0" smtClean="0">
                <a:solidFill>
                  <a:srgbClr val="FF33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ใช้ใน</a:t>
            </a:r>
            <a:r>
              <a:rPr lang="th-TH" sz="4000" b="1" dirty="0">
                <a:solidFill>
                  <a:srgbClr val="FF33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การ</a:t>
            </a:r>
            <a:r>
              <a:rPr lang="th-TH" sz="4000" b="1" dirty="0" smtClean="0">
                <a:solidFill>
                  <a:srgbClr val="FF3300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ตัดสินใจ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9. </a:t>
            </a:r>
            <a:r>
              <a:rPr lang="th-TH" sz="4000" b="1" dirty="0"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เมื่อผู้ป่วยมีอารมณ์และความคิดไม่เหมาะสม สะท้อนให้ผู้ป่วยทราบอย่างนุ่มนวล พร้อมเสริมแรงด้วยการ</a:t>
            </a:r>
            <a:r>
              <a:rPr lang="th-TH" sz="4000" b="1" dirty="0" smtClean="0"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ชมเชย</a:t>
            </a:r>
            <a:endParaRPr lang="th-TH" sz="4000" b="1" dirty="0">
              <a:solidFill>
                <a:srgbClr val="000066"/>
              </a:solidFill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847200"/>
            <a:ext cx="38026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b="1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47048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771800" y="1052736"/>
            <a:ext cx="6048672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</a:t>
            </a:r>
            <a:r>
              <a:rPr lang="th-TH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บำบัดรักษา(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pic>
        <p:nvPicPr>
          <p:cNvPr id="13" name="Picture 2" descr="nurse clipart: illustration of Cute smiling nurse pointing a blank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0571" b="41308"/>
          <a:stretch/>
        </p:blipFill>
        <p:spPr bwMode="auto">
          <a:xfrm>
            <a:off x="323528" y="50473"/>
            <a:ext cx="2160240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2448272"/>
            <a:ext cx="8820472" cy="45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th-TH" sz="2800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ส่งเสริมให้ผู้ป่วยหาวิธี</a:t>
            </a:r>
            <a:r>
              <a:rPr lang="th-TH" sz="28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แก้ปัญหา/กล</a:t>
            </a:r>
            <a:r>
              <a:rPr lang="th-TH" sz="2800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ยุทธ์การเผชิญ</a:t>
            </a:r>
            <a:r>
              <a:rPr lang="th-TH" sz="2800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</a:t>
            </a:r>
          </a:p>
          <a:p>
            <a:pPr marL="725488">
              <a:buBlip>
                <a:blip r:embed="rId3"/>
              </a:buBlip>
            </a:pPr>
            <a:r>
              <a:rPr lang="th-TH" sz="2800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การออกกายบริหาร </a:t>
            </a:r>
          </a:p>
          <a:p>
            <a:pPr lvl="1" indent="-342900">
              <a:buBlip>
                <a:blip r:embed="rId3"/>
              </a:buBlip>
            </a:pP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การหาวิธีช่วยให้หลับ</a:t>
            </a:r>
            <a:r>
              <a:rPr lang="th-TH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</a:t>
            </a: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อ่านหนังสือ ฟังวิทยุ </a:t>
            </a:r>
          </a:p>
          <a:p>
            <a:pPr lvl="1" indent="-342900">
              <a:buBlip>
                <a:blip r:embed="rId3"/>
              </a:buBlip>
            </a:pP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ทำงาน</a:t>
            </a:r>
            <a:r>
              <a:rPr lang="th-TH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ฝีมือ </a:t>
            </a:r>
            <a:endParaRPr lang="th-TH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342900">
              <a:buBlip>
                <a:blip r:embed="rId3"/>
              </a:buBlip>
            </a:pP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เล่น</a:t>
            </a:r>
            <a:r>
              <a:rPr lang="th-TH" dirty="0" err="1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เกมส์</a:t>
            </a:r>
            <a:endParaRPr lang="th-TH" dirty="0" smtClean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342900">
              <a:buBlip>
                <a:blip r:embed="rId3"/>
              </a:buBlip>
            </a:pPr>
            <a:r>
              <a:rPr lang="th-TH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การใช้เทคนิคการผ่อนคลาย </a:t>
            </a: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 indent="-342900">
              <a:buBlip>
                <a:blip r:embed="rId3"/>
              </a:buBlip>
            </a:pP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ฝึก</a:t>
            </a:r>
            <a:r>
              <a:rPr lang="th-TH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ให้เผชิญกับสิ่งที่ทำให้กลัวอย่างเป็นระบบ (</a:t>
            </a:r>
            <a:r>
              <a:rPr lang="en-US" dirty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desensitization</a:t>
            </a:r>
            <a:r>
              <a:rPr lang="th-TH" dirty="0" smtClean="0">
                <a:solidFill>
                  <a:srgbClr val="CC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th-TH" dirty="0" smtClean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CC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700808"/>
            <a:ext cx="38026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b="1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47048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2771800" y="980728"/>
            <a:ext cx="6048672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</a:t>
            </a:r>
            <a:r>
              <a:rPr lang="th-TH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บำบัดรักษา(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pic>
        <p:nvPicPr>
          <p:cNvPr id="14" name="Picture 2" descr="nurse clipart: illustration of Cute smiling nurse pointing a blank bo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0571" b="41308"/>
          <a:stretch/>
        </p:blipFill>
        <p:spPr bwMode="auto">
          <a:xfrm>
            <a:off x="323528" y="50473"/>
            <a:ext cx="2160240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2636913"/>
            <a:ext cx="8820472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11. 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ไม่ควรบังคับขู่เข็ญให้ผู้ป่วยปฏิบัติตามพยาบาล จะทำให้ผู้ป่วย </a:t>
            </a:r>
            <a:r>
              <a:rPr lang="en-US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low </a:t>
            </a:r>
            <a:r>
              <a:rPr lang="en-US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self-esteem</a:t>
            </a:r>
            <a:endParaRPr lang="th-TH" sz="4000" b="1" dirty="0" smtClean="0">
              <a:solidFill>
                <a:srgbClr val="000066"/>
              </a:solidFill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12. 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กระตุ้นให้ผู้ป่วยได้สร้างสัมพันธภาพใหม่ๆกับผู้อื่น หรือกลับไปมีสัมพันธภาพที่ดีกับคนที่รู้จักเดิมๆ อีก </a:t>
            </a:r>
            <a:r>
              <a:rPr lang="th-TH" sz="4000" b="1" dirty="0" smtClean="0">
                <a:solidFill>
                  <a:srgbClr val="CC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ส่งเสริม</a:t>
            </a:r>
            <a:r>
              <a:rPr lang="th-TH" sz="4000" b="1" dirty="0">
                <a:solidFill>
                  <a:srgbClr val="CC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ให้ผู้ป่วยได้</a:t>
            </a:r>
            <a:r>
              <a:rPr lang="th-TH" sz="4000" b="1" dirty="0" smtClean="0">
                <a:solidFill>
                  <a:srgbClr val="CC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เข้าร่วม</a:t>
            </a:r>
            <a:r>
              <a:rPr lang="th-TH" sz="4000" b="1" dirty="0">
                <a:solidFill>
                  <a:srgbClr val="CC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กิจกรรมทางสังคมที่มี</a:t>
            </a:r>
            <a:r>
              <a:rPr lang="th-TH" sz="4000" b="1" dirty="0" smtClean="0">
                <a:solidFill>
                  <a:srgbClr val="CC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ประโยชน์ 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เพื่อที่จะ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ได้มีแหล่งช่วยเหลือ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สนับสนุน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13. 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ดูแลให้ผู้ป่วยได้รับยาตามแผนการ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รักษา</a:t>
            </a:r>
            <a:endParaRPr lang="en-US" sz="4000" b="1" dirty="0">
              <a:solidFill>
                <a:srgbClr val="000066"/>
              </a:solidFill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847200"/>
            <a:ext cx="38026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b="1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47048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771800" y="1052736"/>
            <a:ext cx="6048672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</a:t>
            </a:r>
            <a:r>
              <a:rPr lang="th-TH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บำบัดรักษา(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pic>
        <p:nvPicPr>
          <p:cNvPr id="13" name="Picture 2" descr="nurse clipart: illustration of Cute smiling nurse pointing a blank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0571" b="41308"/>
          <a:stretch/>
        </p:blipFill>
        <p:spPr bwMode="auto">
          <a:xfrm>
            <a:off x="323528" y="50473"/>
            <a:ext cx="2160240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bgcon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92324" y="2348880"/>
            <a:ext cx="8297316" cy="44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1</a:t>
            </a:r>
            <a:r>
              <a:rPr lang="en-US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. </a:t>
            </a:r>
            <a:r>
              <a:rPr lang="th-TH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ผู้ป่วยมีพฤติกรรมวิตกกังวลลดลง </a:t>
            </a:r>
            <a:endParaRPr lang="th-TH" sz="3600" b="1" dirty="0" smtClean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2</a:t>
            </a:r>
            <a:r>
              <a:rPr lang="th-TH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. ผู้ป่วยมีปฏิสัมพันธ์กับบุคคลอื่นในสังคมอย่างเหมาะสม </a:t>
            </a:r>
            <a:endParaRPr lang="th-TH" sz="3600" b="1" dirty="0" smtClean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3</a:t>
            </a:r>
            <a:r>
              <a:rPr lang="th-TH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. ผู้ป่วยมีวิธีเผชิญปัญหาเหมาะสม </a:t>
            </a:r>
            <a:endParaRPr lang="th-TH" sz="3600" b="1" dirty="0" smtClean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4</a:t>
            </a:r>
            <a:r>
              <a:rPr lang="th-TH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. ผู้ป่วยมีสุขอนามัย และการดูแลกิจวัตร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ประจำวัน</a:t>
            </a:r>
            <a:r>
              <a:rPr lang="th-TH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ของตนเองได้ โดยได้รับความ ช่วยเหลือ หรือกระตุ้นเตือนเพียงเล็กน้อย </a:t>
            </a:r>
            <a:endParaRPr lang="th-TH" sz="3600" b="1" dirty="0" smtClean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5</a:t>
            </a:r>
            <a:r>
              <a:rPr lang="th-TH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. ผู้ป่วยมีสีหน้าที่แสดงถึงความสบายใจ และมีความสุข </a:t>
            </a:r>
            <a:endParaRPr lang="th-TH" sz="3600" b="1" dirty="0" smtClean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6</a:t>
            </a:r>
            <a:r>
              <a:rPr lang="th-TH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. ผู้ป่วยสนใจในสิ่งแวดล้อม และร่วมมือ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ทำกิจกรรม</a:t>
            </a:r>
            <a:r>
              <a:rPr lang="th-TH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มากขึ้น</a:t>
            </a:r>
            <a:endParaRPr lang="en-US" sz="3600" b="1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959" y="1628800"/>
            <a:ext cx="604203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600" b="1" dirty="0">
                <a:latin typeface="DilleniaUPC" pitchFamily="18" charset="-34"/>
                <a:cs typeface="DilleniaUPC" pitchFamily="18" charset="-34"/>
              </a:rPr>
              <a:t>การประเมินผลการพยาบาล (</a:t>
            </a:r>
            <a:r>
              <a:rPr lang="en-US" sz="3600" b="1" dirty="0">
                <a:latin typeface="DilleniaUPC" pitchFamily="18" charset="-34"/>
                <a:cs typeface="DilleniaUPC" pitchFamily="18" charset="-34"/>
              </a:rPr>
              <a:t>Nursing evaluation)</a:t>
            </a:r>
            <a:endParaRPr lang="en-US" sz="3600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47048" cy="706090"/>
          </a:xfrm>
          <a:pattFill prst="pct60">
            <a:fgClr>
              <a:srgbClr val="FF99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ระยะเกิด</a:t>
            </a:r>
            <a:r>
              <a:rPr lang="th-TH" sz="3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  <a:r>
              <a:rPr lang="th-TH" sz="3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771800" y="908720"/>
            <a:ext cx="6048672" cy="64633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</a:t>
            </a:r>
            <a:r>
              <a:rPr lang="th-TH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บำบัดรักษา(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Therapeutic </a:t>
            </a:r>
            <a:r>
              <a:rPr lang="en-US" sz="36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of </a:t>
            </a:r>
            <a:r>
              <a:rPr lang="en-US" sz="3600" b="1" dirty="0">
                <a:latin typeface="DilleniaUPC" pitchFamily="18" charset="-34"/>
                <a:ea typeface="Tahoma" pitchFamily="34" charset="0"/>
                <a:cs typeface="DilleniaUPC" pitchFamily="18" charset="-34"/>
              </a:rPr>
              <a:t>Mental Health)</a:t>
            </a:r>
          </a:p>
        </p:txBody>
      </p:sp>
      <p:pic>
        <p:nvPicPr>
          <p:cNvPr id="13" name="Picture 2" descr="nurse clipart: illustration of Cute smiling nurse pointing a blank 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r="20571" b="41308"/>
          <a:stretch/>
        </p:blipFill>
        <p:spPr bwMode="auto">
          <a:xfrm>
            <a:off x="323528" y="50473"/>
            <a:ext cx="2160240" cy="16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bgcon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89039"/>
            <a:ext cx="8229600" cy="4165923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|"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จัดสิ่งแวดล้อมเพื่อการรักษา </a:t>
            </a:r>
            <a:endParaRPr lang="th-TH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FF0000"/>
              </a:buClr>
              <a:buFont typeface="Wingdings" pitchFamily="2" charset="2"/>
              <a:buChar char="|"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การบำบัด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ความคิด/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CBT.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|"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จัดกลุ่ม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กิจกรรมบำบัด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|"/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รักษาบำบัด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 ร่วมกับบุคลากรในทีมจิต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เวช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|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161618"/>
            <a:ext cx="8352928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การฟื้นฟูสมรรถภาพ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Rehabilitation of Mental Health)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02630"/>
            <a:ext cx="8229600" cy="7060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ระยะหลังการเกิดเหตุการณ์รุนแรง</a:t>
            </a:r>
            <a:endParaRPr lang="th-TH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683568" y="1844824"/>
            <a:ext cx="7848872" cy="2016224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ฟื้นฟูสมรรถภาพของผู้ป่วยทั้งทางด้านร่างกายและ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จิตใจ</a:t>
            </a:r>
            <a:endParaRPr lang="en-US" dirty="0"/>
          </a:p>
        </p:txBody>
      </p:sp>
      <p:pic>
        <p:nvPicPr>
          <p:cNvPr id="8" name="Picture 2" descr="ผลการค้นหารูปภาพสำหรับ nurse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9" y="3428999"/>
            <a:ext cx="122413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bgcon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820470" cy="4824536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ส่งเสริมการทำ</a:t>
            </a:r>
            <a:r>
              <a:rPr lang="th-TH" sz="4000" b="1" dirty="0" smtClean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สมาธิ เพื่อให้</a:t>
            </a:r>
            <a:r>
              <a:rPr lang="th-TH" sz="4000" b="1" dirty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เกิดความใส่</a:t>
            </a:r>
            <a:r>
              <a:rPr lang="th-TH" sz="4000" b="1" dirty="0" smtClean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ใจและ</a:t>
            </a:r>
            <a:r>
              <a:rPr lang="th-TH" sz="4000" b="1" dirty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ตระหนัก</a:t>
            </a:r>
            <a:r>
              <a:rPr lang="th-TH" sz="4000" b="1" dirty="0" smtClean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รู้ในตนเอง</a:t>
            </a:r>
          </a:p>
          <a:p>
            <a:r>
              <a:rPr lang="th-TH" sz="4000" b="1" dirty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จัดตั้งกลุ่ม เพื่อให้สมาชิกช่วยเหลือ</a:t>
            </a:r>
            <a:r>
              <a:rPr lang="th-TH" sz="4000" b="1" dirty="0" smtClean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กัน</a:t>
            </a:r>
          </a:p>
          <a:p>
            <a:r>
              <a:rPr lang="th-TH" sz="4000" b="1" dirty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ช่วยเหลือผู้ป่วยในการตั้งจุดมุ่งหมายที่เป็นจริง รวมทั้งทักษะส่วนบุคคล </a:t>
            </a:r>
            <a:r>
              <a:rPr lang="th-TH" sz="4000" b="1" dirty="0" smtClean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และให้ความรู้</a:t>
            </a:r>
          </a:p>
          <a:p>
            <a:r>
              <a:rPr lang="th-TH" sz="4000" b="1" dirty="0" smtClean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ส่งเสริม</a:t>
            </a:r>
            <a:r>
              <a:rPr lang="th-TH" sz="4000" b="1" dirty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ทักษะด้านการรู้คิด เพื่อ</a:t>
            </a:r>
            <a:r>
              <a:rPr lang="th-TH" sz="4000" b="1" dirty="0" smtClean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ใช้ใน</a:t>
            </a:r>
            <a:r>
              <a:rPr lang="th-TH" sz="4000" b="1" dirty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การ</a:t>
            </a:r>
            <a:r>
              <a:rPr lang="th-TH" sz="4000" b="1" dirty="0" smtClean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ตัดสินใจ การมองโลก</a:t>
            </a:r>
            <a:r>
              <a:rPr lang="th-TH" sz="4000" b="1" dirty="0">
                <a:solidFill>
                  <a:srgbClr val="0000CC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แง่ดี</a:t>
            </a:r>
            <a:endParaRPr lang="en-US" sz="4000" b="1" dirty="0">
              <a:solidFill>
                <a:srgbClr val="0000CC"/>
              </a:solidFill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393612"/>
            <a:ext cx="8352928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การฟื้นฟูสมรรถภาพ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Rehabilitation of Mental Health)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02630"/>
            <a:ext cx="8229600" cy="7060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h-TH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ระยะหลังการเกิดเหตุการณ์รุนแรง</a:t>
            </a:r>
            <a:endParaRPr lang="th-TH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9512" y="359022"/>
            <a:ext cx="8786842" cy="6310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4400" b="1" dirty="0" smtClean="0">
                <a:solidFill>
                  <a:srgbClr val="FF00FF"/>
                </a:solidFill>
                <a:latin typeface="KodchiangUPC" pitchFamily="18" charset="-34"/>
                <a:cs typeface="KodchiangUPC" pitchFamily="18" charset="-34"/>
              </a:rPr>
              <a:t>      </a:t>
            </a:r>
            <a:r>
              <a:rPr lang="th-TH" sz="4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พยาบาลเราช่วยได้</a:t>
            </a:r>
          </a:p>
          <a:p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KodchiangUPC" pitchFamily="18" charset="-34"/>
                <a:cs typeface="KodchiangUPC" pitchFamily="18" charset="-34"/>
              </a:rPr>
              <a:t>การให้ความรู้</a:t>
            </a:r>
            <a:r>
              <a:rPr lang="en-US" sz="3600" b="1" dirty="0" smtClean="0">
                <a:solidFill>
                  <a:srgbClr val="FF0000"/>
                </a:solidFill>
                <a:latin typeface="KodchiangUPC" pitchFamily="18" charset="-34"/>
                <a:cs typeface="KodchiangUPC" pitchFamily="18" charset="-34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KodchiangUPC" pitchFamily="18" charset="-34"/>
                <a:cs typeface="KodchiangUPC" pitchFamily="18" charset="-34"/>
              </a:rPr>
              <a:t>Psychoeducation</a:t>
            </a:r>
            <a:r>
              <a:rPr lang="en-US" sz="3600" b="1" dirty="0" smtClean="0">
                <a:solidFill>
                  <a:srgbClr val="FF0000"/>
                </a:solidFill>
                <a:latin typeface="KodchiangUPC" pitchFamily="18" charset="-34"/>
                <a:cs typeface="KodchiangUPC" pitchFamily="18" charset="-34"/>
              </a:rPr>
              <a:t>)</a:t>
            </a:r>
            <a:endParaRPr lang="th-TH" sz="3600" b="1" dirty="0" smtClean="0">
              <a:solidFill>
                <a:srgbClr val="FF0000"/>
              </a:solidFill>
              <a:latin typeface="KodchiangUPC" pitchFamily="18" charset="-34"/>
              <a:cs typeface="KodchiangUPC" pitchFamily="18" charset="-34"/>
            </a:endParaRPr>
          </a:p>
          <a:p>
            <a:r>
              <a:rPr lang="th-TH" sz="3600" b="1" dirty="0" smtClean="0">
                <a:latin typeface="KodchiangUPC" pitchFamily="18" charset="-34"/>
                <a:cs typeface="KodchiangUPC" pitchFamily="18" charset="-34"/>
              </a:rPr>
              <a:t> การฝึกเพื่อแก้ไขอาการกลัว</a:t>
            </a:r>
            <a:endParaRPr lang="en-US" sz="3600" b="1" dirty="0" smtClean="0">
              <a:latin typeface="KodchiangUPC" pitchFamily="18" charset="-34"/>
              <a:cs typeface="KodchiangUPC" pitchFamily="18" charset="-34"/>
            </a:endParaRPr>
          </a:p>
          <a:p>
            <a:pPr>
              <a:buNone/>
            </a:pPr>
            <a:r>
              <a:rPr lang="en-US" sz="3600" b="1" dirty="0" smtClean="0">
                <a:latin typeface="KodchiangUPC" pitchFamily="18" charset="-34"/>
                <a:cs typeface="KodchiangUPC" pitchFamily="18" charset="-34"/>
              </a:rPr>
              <a:t>     (Behavior technique : systemic desensitization : Exposure )</a:t>
            </a:r>
            <a:endParaRPr lang="en-US" sz="3600" dirty="0" smtClean="0">
              <a:latin typeface="KodchiangUPC" pitchFamily="18" charset="-34"/>
              <a:cs typeface="KodchiangUPC" pitchFamily="18" charset="-34"/>
            </a:endParaRPr>
          </a:p>
          <a:p>
            <a:pPr lvl="1"/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“</a:t>
            </a:r>
            <a:r>
              <a:rPr lang="th-TH" sz="3200" dirty="0" smtClean="0">
                <a:latin typeface="KodchiangUPC" pitchFamily="18" charset="-34"/>
                <a:cs typeface="KodchiangUPC" pitchFamily="18" charset="-34"/>
              </a:rPr>
              <a:t>คุณลองแบ่งเหตุการณ์ที่กลัวเป็นขั้นๆ</a:t>
            </a:r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 </a:t>
            </a:r>
            <a:r>
              <a:rPr lang="th-TH" sz="3200" dirty="0" smtClean="0">
                <a:latin typeface="KodchiangUPC" pitchFamily="18" charset="-34"/>
                <a:cs typeface="KodchiangUPC" pitchFamily="18" charset="-34"/>
              </a:rPr>
              <a:t> เริ่มเผชิญกับสิ่งที่กลัวต่ำที่สุดก่อน</a:t>
            </a:r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”</a:t>
            </a:r>
          </a:p>
          <a:p>
            <a:pPr lvl="1"/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“</a:t>
            </a:r>
            <a:r>
              <a:rPr lang="th-TH" sz="3200" dirty="0" smtClean="0">
                <a:latin typeface="KodchiangUPC" pitchFamily="18" charset="-34"/>
                <a:cs typeface="KodchiangUPC" pitchFamily="18" charset="-34"/>
              </a:rPr>
              <a:t>เวลาเผชิญแล้วยังกลัว</a:t>
            </a:r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 </a:t>
            </a:r>
            <a:r>
              <a:rPr lang="th-TH" sz="3200" dirty="0" smtClean="0">
                <a:latin typeface="KodchiangUPC" pitchFamily="18" charset="-34"/>
                <a:cs typeface="KodchiangUPC" pitchFamily="18" charset="-34"/>
              </a:rPr>
              <a:t> ให้อยู่ตรงนั้นอีกชั่วขณะ</a:t>
            </a:r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  </a:t>
            </a:r>
            <a:r>
              <a:rPr lang="th-TH" sz="3200" dirty="0" smtClean="0">
                <a:latin typeface="KodchiangUPC" pitchFamily="18" charset="-34"/>
                <a:cs typeface="KodchiangUPC" pitchFamily="18" charset="-34"/>
              </a:rPr>
              <a:t>ความกลัวจะลดลงเอง จะมั่นใจขึ้น</a:t>
            </a:r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”</a:t>
            </a:r>
          </a:p>
          <a:p>
            <a:pPr lvl="1"/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“</a:t>
            </a:r>
            <a:r>
              <a:rPr lang="th-TH" sz="3200" dirty="0" smtClean="0">
                <a:latin typeface="KodchiangUPC" pitchFamily="18" charset="-34"/>
                <a:cs typeface="KodchiangUPC" pitchFamily="18" charset="-34"/>
              </a:rPr>
              <a:t>ทำใจให้สงบในขณะเผชิญ</a:t>
            </a:r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 </a:t>
            </a:r>
            <a:r>
              <a:rPr lang="th-TH" sz="3200" dirty="0" smtClean="0">
                <a:latin typeface="KodchiangUPC" pitchFamily="18" charset="-34"/>
                <a:cs typeface="KodchiangUPC" pitchFamily="18" charset="-34"/>
              </a:rPr>
              <a:t> ด้วยการฝึกลมหายใจ</a:t>
            </a:r>
            <a:r>
              <a:rPr lang="en-US" sz="3200" dirty="0" smtClean="0">
                <a:latin typeface="KodchiangUPC" pitchFamily="18" charset="-34"/>
                <a:cs typeface="KodchiangUPC" pitchFamily="18" charset="-34"/>
              </a:rPr>
              <a:t>” </a:t>
            </a:r>
            <a:endParaRPr lang="th-TH" sz="3200" dirty="0" smtClean="0">
              <a:latin typeface="KodchiangUPC" pitchFamily="18" charset="-34"/>
              <a:cs typeface="KodchiangUPC" pitchFamily="18" charset="-34"/>
            </a:endParaRPr>
          </a:p>
          <a:p>
            <a:r>
              <a:rPr lang="th-TH" sz="3600" b="1" dirty="0" smtClean="0">
                <a:solidFill>
                  <a:srgbClr val="0000CC"/>
                </a:solidFill>
                <a:latin typeface="KodchiangUPC" pitchFamily="18" charset="-34"/>
                <a:cs typeface="KodchiangUPC" pitchFamily="18" charset="-34"/>
              </a:rPr>
              <a:t>การรู้จักและเข้าใจตนเอง</a:t>
            </a:r>
            <a:r>
              <a:rPr lang="en-US" sz="3600" b="1" dirty="0" smtClean="0">
                <a:solidFill>
                  <a:srgbClr val="0000CC"/>
                </a:solidFill>
                <a:latin typeface="KodchiangUPC" pitchFamily="18" charset="-34"/>
                <a:cs typeface="KodchiangUPC" pitchFamily="18" charset="-34"/>
              </a:rPr>
              <a:t>(Self awareness)</a:t>
            </a:r>
          </a:p>
          <a:p>
            <a:r>
              <a:rPr lang="th-TH" sz="3600" b="1" dirty="0" smtClean="0">
                <a:solidFill>
                  <a:srgbClr val="339933"/>
                </a:solidFill>
                <a:latin typeface="KodchiangUPC" pitchFamily="18" charset="-34"/>
                <a:cs typeface="KodchiangUPC" pitchFamily="18" charset="-34"/>
              </a:rPr>
              <a:t>ฝึกให้ควบคุมความคิดด้วยการคลายเครียด ฝึกการผ่อนลมหายใจ </a:t>
            </a:r>
            <a:r>
              <a:rPr lang="en-US" sz="3600" b="1" dirty="0" smtClean="0">
                <a:solidFill>
                  <a:srgbClr val="339933"/>
                </a:solidFill>
                <a:latin typeface="KodchiangUPC" pitchFamily="18" charset="-34"/>
                <a:cs typeface="KodchiangUPC" pitchFamily="18" charset="-34"/>
              </a:rPr>
              <a:t>(Breathing exercise) </a:t>
            </a:r>
            <a:r>
              <a:rPr lang="th-TH" sz="3600" b="1" dirty="0" smtClean="0">
                <a:solidFill>
                  <a:srgbClr val="339933"/>
                </a:solidFill>
                <a:latin typeface="KodchiangUPC" pitchFamily="18" charset="-34"/>
                <a:cs typeface="KodchiangUPC" pitchFamily="18" charset="-34"/>
              </a:rPr>
              <a:t>การผ่อนคลายกล้ามเนื้อ</a:t>
            </a:r>
            <a:endParaRPr lang="th-TH" sz="3600" b="1" dirty="0">
              <a:solidFill>
                <a:srgbClr val="339933"/>
              </a:solidFill>
              <a:latin typeface="KodchiangUPC" pitchFamily="18" charset="-34"/>
              <a:cs typeface="KodchiangUPC" pitchFamily="18" charset="-34"/>
            </a:endParaRPr>
          </a:p>
        </p:txBody>
      </p:sp>
      <p:pic>
        <p:nvPicPr>
          <p:cNvPr id="4" name="Picture 3" descr="http://www.kkh.go.th/annouce/images/58/20150501134619_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9079"/>
            <a:ext cx="2304256" cy="21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16.imageshack.us/img116/9246/7framedd18lm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264" y="188640"/>
            <a:ext cx="8568952" cy="4896544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lvl="1" indent="-114300" defTabSz="577850">
              <a:spcBef>
                <a:spcPct val="0"/>
              </a:spcBef>
              <a:buFont typeface="Arial" pitchFamily="34" charset="0"/>
              <a:buChar char="••"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พนักงานสาวรายหนึ่ง มีอาชีพเป็นพนักงานขายเพชร เล่านา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ที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ชีวิต 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ว่า เมื่อ 6 เดือนที่แล้ว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เธอมุด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ใต้โต๊ะ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หลบโจรที่กราด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ยิง 3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ศพเพื่อปล้นเพชร เธอเห็น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เพื่อนร่วมงานตายต่อ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หน้าต่อตาภาพนั้นยังติดตาเธออยู่ทุกวันนี้  เธอตกใจง่าย ไม่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สมาธิทำงาน เธอ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นอนฝันร้ายถึงเหตุการณ์นั้นทุกวัน นอนหลับ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ยาก 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ไม่อยากอ่าน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หนังสือพิมพ์หรือดูโทรทัศน์ 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และไม่อยากพูดถึงเรื่อง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นั้น 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lvl="1" indent="-114300" defTabSz="577850">
              <a:spcBef>
                <a:spcPct val="0"/>
              </a:spcBef>
              <a:buChar char="••"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วันนี้ข้างร้านขายเพชรที่เธอทำงานมีการจุดประทัด  เธอมีอาการตกใจอย่างมาก  กรีดร้องเสียงดัง  วิ่งไปหลบ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ใต้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โต๊ะตัวสั่นด้วยความกลัว และร้องไห้ตลอดเวลา  เธอจึงถูกนำส่งโรงพยาบาล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5157192"/>
            <a:ext cx="6192688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hiller" pitchFamily="82" charset="0"/>
              </a:rPr>
              <a:t>Posttraumatic Stress Disorder</a:t>
            </a:r>
            <a:r>
              <a:rPr lang="th-TH" sz="4400" b="1" dirty="0">
                <a:solidFill>
                  <a:srgbClr val="FF0000"/>
                </a:solidFill>
                <a:latin typeface="Chiller" pitchFamily="82" charset="0"/>
              </a:rPr>
              <a:t/>
            </a:r>
            <a:br>
              <a:rPr lang="th-TH" sz="4400" b="1" dirty="0">
                <a:solidFill>
                  <a:srgbClr val="FF0000"/>
                </a:solidFill>
                <a:latin typeface="Chiller" pitchFamily="82" charset="0"/>
              </a:rPr>
            </a:br>
            <a:r>
              <a:rPr lang="en-US" sz="4400" b="1" dirty="0">
                <a:solidFill>
                  <a:srgbClr val="FF0000"/>
                </a:solidFill>
                <a:latin typeface="Chiller" pitchFamily="82" charset="0"/>
                <a:ea typeface="Tahoma" pitchFamily="34" charset="0"/>
                <a:cs typeface="Tahoma" pitchFamily="34" charset="0"/>
              </a:rPr>
              <a:t>(PTSD)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21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16.imageshack.us/img116/9246/7framedd18lm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004" y="404664"/>
            <a:ext cx="426622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อาการและอาการแสดง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8568952" cy="4525963"/>
          </a:xfrm>
        </p:spPr>
        <p:txBody>
          <a:bodyPr>
            <a:no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ภาพ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นั้นยังติดตา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เธอ (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เพื่อนร่วมงานตายต่อ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หน้า)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นอนฝันร้ายถึงเหตุการณ์นั้นทุกวัน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ตกใจง่าย ไม่มีสมาธิ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ทำงาน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นอนหลับยาก ไม่อยากอ่านหนังสือพิมพ์หรือดูโทรทัศน์ และไม่อยากพูดถึงเรื่องนั้น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อาการตกใจอย่างมาก  กรีดร้องเสียงดัง  วิ่งไปหลบใต้โต๊ะตัวสั่นด้วยความกลัว และร้องไห้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ตลอดเวลา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6 เดือน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order0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" y="0"/>
            <a:ext cx="9148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9574" y="332656"/>
            <a:ext cx="396044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ระยะเวลา</a:t>
            </a:r>
            <a:endParaRPr lang="th-TH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831979"/>
              </p:ext>
            </p:extLst>
          </p:nvPr>
        </p:nvGraphicFramePr>
        <p:xfrm>
          <a:off x="1524000" y="1397000"/>
          <a:ext cx="609600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3429000"/>
            <a:ext cx="3384376" cy="6566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4 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สัปดาห์หลังเหตุการณ์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30761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16.imageshack.us/img116/9246/7framedd18lm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56572"/>
            <a:ext cx="8712968" cy="5352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1. สร้าง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สัมพันธภาพ แนะนำตัวด้วยท่าทีที่สงบมั่นคง ให้ผู้ป่วยรู้สึกไว้วางใจ ปลอดภัย และพร้อมที่จะให้ความช่วยเหลือผู้ป่วย</a:t>
            </a:r>
            <a:endParaRPr lang="th-TH" sz="4000" b="1" dirty="0" smtClean="0">
              <a:latin typeface="DilleniaUPC" pitchFamily="18" charset="-34"/>
              <a:ea typeface="Tahoma" pitchFamily="34" charset="0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2. แสดง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ความเข้าใจ และยอมรับพฤติกรรมการแสดงออกของผู้ป่วย 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3.จัด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ให้มีพยาบาลอยู่กับผู้ป่วยขณะที่ผู้ป่วยมีอาการ</a:t>
            </a:r>
          </a:p>
          <a:p>
            <a:pPr marL="0" indent="0">
              <a:buNone/>
            </a:pPr>
            <a:r>
              <a:rPr lang="th-TH" sz="4000" b="1" dirty="0" smtClean="0">
                <a:latin typeface="DilleniaUPC" pitchFamily="18" charset="-34"/>
                <a:ea typeface="Tahoma" pitchFamily="34" charset="0"/>
                <a:cs typeface="DilleniaUPC" pitchFamily="18" charset="-34"/>
              </a:rPr>
              <a:t>4.  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กระตุ้นให้ผู้ป่วยกล้าระบายความรู้สึกออกมาเป็นคำพูด 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เมื่อผู้ป่วยพร้อม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140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sz="3200" b="1" dirty="0"/>
          </a:p>
        </p:txBody>
      </p:sp>
      <p:pic>
        <p:nvPicPr>
          <p:cNvPr id="2050" name="Picture 2" descr="https://cf.shopee.co.th/file/bae4557c22cfe5071d625883d5237342_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2376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116.imageshack.us/img116/9246/7framedd18lm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84564"/>
            <a:ext cx="8712968" cy="5352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5. ให้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ผู้ป่วยได้มีโอกาส และกล้าแสดงความรู้สึกออกมา 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ให้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ความมั่นใจแก่ผู้ป่วยว่าความรู้สึกและพฤติกรรมการแสดงออกของเขาเป็นปฏิกิริยาที่เกิดขึ้นได้เช่นกันกับบุคคลอื่นที่ได้เผชิญเหตุการณ์นั้นๆ</a:t>
            </a:r>
            <a:endParaRPr lang="th-TH" sz="4000" b="1" dirty="0" smtClean="0">
              <a:solidFill>
                <a:srgbClr val="000066"/>
              </a:solidFill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6. ช่วย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ผู้ป่วยให้ยอมรับถึงความเกี่ยวพันกันระหว่างเหตุการณ์ร้ายที่เขาเผชิญกับความรู้สึก พฤติกรรมและปัญหาของเขาในปัจจุบัน </a:t>
            </a:r>
            <a:endParaRPr lang="th-TH" sz="4000" b="1" dirty="0" smtClean="0">
              <a:solidFill>
                <a:srgbClr val="000066"/>
              </a:solidFill>
              <a:latin typeface="DilleniaUPC" pitchFamily="18" charset="-34"/>
              <a:ea typeface="Tahoma" panose="020B0604030504040204" pitchFamily="34" charset="0"/>
              <a:cs typeface="DilleniaUPC" pitchFamily="18" charset="-34"/>
            </a:endParaRP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anose="020B0604030504040204" pitchFamily="34" charset="0"/>
                <a:cs typeface="DilleniaUPC" pitchFamily="18" charset="-34"/>
              </a:rPr>
              <a:t>7. อธิบาย</a:t>
            </a:r>
            <a:r>
              <a:rPr lang="th-TH" sz="4000" b="1" dirty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กลยุทธ์การเผชิญ</a:t>
            </a: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ปัญหา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rgbClr val="000066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8. ให้ยาตามแผนการรักษาของแพทย์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140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การปฏิบัติการพยาบาล</a:t>
            </a:r>
            <a:endParaRPr lang="en-US" sz="3200" b="1" dirty="0"/>
          </a:p>
        </p:txBody>
      </p:sp>
      <p:pic>
        <p:nvPicPr>
          <p:cNvPr id="7" name="Picture 2" descr="https://cf.shopee.co.th/file/bae4557c22cfe5071d625883d5237342_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376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g116.imageshack.us/img116/9246/7framedd18lm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11925" y="1745085"/>
            <a:ext cx="6624736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ผู้ป่วยพูดถึงเหตุการณ์โดยไม่ตื่น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ตระหนก</a:t>
            </a:r>
          </a:p>
          <a:p>
            <a:pPr marL="0" indent="0"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ผู้ป่วยสามารถ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นอนหลับ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 ไม่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ต้องใช้ยา</a:t>
            </a:r>
          </a:p>
          <a:p>
            <a:pPr marL="0" indent="0"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ผู้ป่วยแสดง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ให้เห็น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ถึงการปรับตัวได้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ผู้ป่วยมีวิธีการในการ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เผชิญ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ปัญหาอย่างเหมาะสม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 ผู้ป่วยมีสีหน้าที่แสดงถึงความสบายใจ และมีความสุข </a:t>
            </a:r>
            <a:endParaRPr lang="th-TH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260648"/>
            <a:ext cx="83695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การประเมินผลการพยาบาล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Nursing evaluation)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AutoShape 4" descr="พริตตี้, คลิปอาร์ต, พยาบาล, การ์ตูนภาพ PNG และ PSD สำหรับดาวน์โหลดฟร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xn--l3coxo9c2b.com/wp-content/uploads/2018/09/%E0%B8%A3%E0%B8%B9%E0%B8%9B%E0%B8%81%E0%B8%B2%E0%B8%A3%E0%B9%8C%E0%B8%95%E0%B8%B9%E0%B8%99%E0%B8%9E%E0%B8%A2%E0%B8%B2%E0%B8%9A%E0%B8%B2%E0%B8%A5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5090"/>
            <a:ext cx="2026196" cy="45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42852"/>
            <a:ext cx="6012160" cy="76944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KodchiangUPC" pitchFamily="18" charset="-34"/>
                <a:cs typeface="KodchiangUPC" pitchFamily="18" charset="-34"/>
              </a:rPr>
              <a:t>1. หลักในการดูแลตนเอง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186408"/>
            <a:ext cx="7740352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ไม่ควรแยกตัวออกจากผู้อื่น</a:t>
            </a:r>
          </a:p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การขอรับการช่วยเหลือสนับสนุนเป็นสิ่งสำคัญ   </a:t>
            </a:r>
          </a:p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พูดคุยระบายความรู้สึกของตนเอง และได้รับความช่วยเหลือ</a:t>
            </a:r>
          </a:p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ทำกิจวัตรประจำวันหรือกิจกรรมเหมือนเดิมโดยเร็ว </a:t>
            </a:r>
          </a:p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ดูแลสุขภาพร่างกายให้แข็งแรงเพื่อเพิ่มความสามารถในการรับมือกับความเครียด </a:t>
            </a:r>
          </a:p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พยายามเข้าใจว่าความคิด ความฝันร้าย ภาพโหดร้ายที่ติดตา วนไปวนมาในความคิดความรู้สึกนั้นเป็นเรื่องปกติไม่จำเป็นจะต้องต่อสู้กับความคิดหรือพยายามจะลืมให้หมดเพราะสักพักอาการเหล่านี้จะดีขึ้นเองเมื่อเวลาผ่านไป</a:t>
            </a:r>
            <a:endParaRPr lang="th-TH" sz="3600" dirty="0">
              <a:latin typeface="KodchiangUPC" pitchFamily="18" charset="-34"/>
              <a:cs typeface="KodchiangUPC" pitchFamily="18" charset="-34"/>
            </a:endParaRPr>
          </a:p>
        </p:txBody>
      </p:sp>
      <p:pic>
        <p:nvPicPr>
          <p:cNvPr id="28674" name="Picture 2" descr="ผลการค้นหารูปภาพสำหรับ ครอบครั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7694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KodchiangUPC" pitchFamily="18" charset="-34"/>
                <a:cs typeface="KodchiangUPC" pitchFamily="18" charset="-34"/>
              </a:rPr>
              <a:t>2. </a:t>
            </a:r>
            <a:r>
              <a:rPr lang="th-TH" b="1" dirty="0" smtClean="0">
                <a:latin typeface="KodchiangUPC" pitchFamily="18" charset="-34"/>
                <a:cs typeface="KodchiangUPC" pitchFamily="18" charset="-34"/>
              </a:rPr>
              <a:t>หลักในการช่วยเหลือทางจิตใจจากผู้อื่น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97120" y="928670"/>
            <a:ext cx="5715040" cy="5929354"/>
          </a:xfrm>
        </p:spPr>
        <p:txBody>
          <a:bodyPr/>
          <a:lstStyle/>
          <a:p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การพูดคุยกับผู้ป่วยเพื่อให้ระบายสิ่งที่        คับข้องใจออกมา </a:t>
            </a:r>
          </a:p>
          <a:p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มีความอดทนและความเข้าใจ เป็นเพื่อน มุ่งมั่นช่วยเหลือ </a:t>
            </a:r>
          </a:p>
          <a:p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การปลอบใจ ควรระมัดระวังคำพูด            ใช้คำพูดง่าย  และจริงใจ เช่น</a:t>
            </a:r>
            <a:r>
              <a:rPr lang="en-US" sz="3600" dirty="0" smtClean="0">
                <a:latin typeface="KodchiangUPC" pitchFamily="18" charset="-34"/>
                <a:cs typeface="KodchiangUPC" pitchFamily="18" charset="-34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KodchiangUPC" pitchFamily="18" charset="-34"/>
                <a:cs typeface="KodchiangUPC" pitchFamily="18" charset="-34"/>
              </a:rPr>
              <a:t>“</a:t>
            </a: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ถ้าฉันเป็นคุณ ฉันก็คงรู้สึกแบบนี้เหมือนกัน</a:t>
            </a:r>
            <a:r>
              <a:rPr lang="en-US" sz="3600" dirty="0" smtClean="0">
                <a:latin typeface="KodchiangUPC" pitchFamily="18" charset="-34"/>
                <a:cs typeface="KodchiangUPC" pitchFamily="18" charset="-34"/>
              </a:rPr>
              <a:t>” “</a:t>
            </a: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มันยากที่จะทำใจได้</a:t>
            </a:r>
            <a:r>
              <a:rPr lang="en-US" sz="3600" dirty="0" smtClean="0">
                <a:latin typeface="KodchiangUPC" pitchFamily="18" charset="-34"/>
                <a:cs typeface="KodchiangUPC" pitchFamily="18" charset="-34"/>
              </a:rPr>
              <a:t>”</a:t>
            </a:r>
            <a:endParaRPr lang="th-TH" sz="3600" dirty="0">
              <a:latin typeface="KodchiangUPC" pitchFamily="18" charset="-34"/>
              <a:cs typeface="KodchiangUPC" pitchFamily="18" charset="-34"/>
            </a:endParaRPr>
          </a:p>
        </p:txBody>
      </p:sp>
      <p:pic>
        <p:nvPicPr>
          <p:cNvPr id="39938" name="Picture 2" descr="http://projects.militarytimes.com/ptsd/images/031510TNS_PTSD1_Sawyer001.jpg"/>
          <p:cNvPicPr>
            <a:picLocks noChangeAspect="1" noChangeArrowheads="1"/>
          </p:cNvPicPr>
          <p:nvPr/>
        </p:nvPicPr>
        <p:blipFill>
          <a:blip r:embed="rId2"/>
          <a:srcRect l="5769" t="8108"/>
          <a:stretch>
            <a:fillRect/>
          </a:stretch>
        </p:blipFill>
        <p:spPr bwMode="auto">
          <a:xfrm>
            <a:off x="5643538" y="4000504"/>
            <a:ext cx="3500462" cy="2571768"/>
          </a:xfrm>
          <a:prstGeom prst="rect">
            <a:avLst/>
          </a:prstGeom>
          <a:noFill/>
        </p:spPr>
      </p:pic>
      <p:pic>
        <p:nvPicPr>
          <p:cNvPr id="14340" name="Picture 4" descr="ผลการค้นหารูปภาพสำหรับ pt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81" y="170080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970384"/>
            <a:ext cx="6743720" cy="4114800"/>
          </a:xfrm>
        </p:spPr>
        <p:txBody>
          <a:bodyPr>
            <a:normAutofit fontScale="92500"/>
          </a:bodyPr>
          <a:lstStyle/>
          <a:p>
            <a:r>
              <a:rPr lang="th-TH" sz="4000" dirty="0" smtClean="0">
                <a:latin typeface="KodchiangUPC" pitchFamily="18" charset="-34"/>
                <a:cs typeface="KodchiangUPC" pitchFamily="18" charset="-34"/>
              </a:rPr>
              <a:t>พูดคุยกับผู้ป่วยเพื่อให้ระบายสิ่งที่คับข้องใจออกมา โดยไม่ตั้งใจซักถามมากจนเกินไป และไม่ห้ามให้พูดถึงเหตุการณ์ เพราะจะไม่ช่วยบรรเทาอาการของ </a:t>
            </a:r>
            <a:r>
              <a:rPr lang="en-US" sz="4000" dirty="0" smtClean="0">
                <a:latin typeface="KodchiangUPC" pitchFamily="18" charset="-34"/>
                <a:cs typeface="KodchiangUPC" pitchFamily="18" charset="-34"/>
              </a:rPr>
              <a:t>PTSD </a:t>
            </a:r>
            <a:r>
              <a:rPr lang="th-TH" sz="4000" dirty="0" smtClean="0">
                <a:latin typeface="KodchiangUPC" pitchFamily="18" charset="-34"/>
                <a:cs typeface="KodchiangUPC" pitchFamily="18" charset="-34"/>
              </a:rPr>
              <a:t>แต่อย่างใด ควรยืดหยุ่นตามจิตใจของผู้ประสบเหตุ </a:t>
            </a:r>
          </a:p>
          <a:p>
            <a:r>
              <a:rPr lang="en-GB" sz="4000" dirty="0" smtClean="0"/>
              <a:t> </a:t>
            </a:r>
            <a:r>
              <a:rPr lang="en-GB" sz="4000" dirty="0" smtClean="0">
                <a:latin typeface="KodchiangUPC" pitchFamily="18" charset="-34"/>
                <a:cs typeface="KodchiangUPC" pitchFamily="18" charset="-34"/>
              </a:rPr>
              <a:t>“</a:t>
            </a:r>
            <a:r>
              <a:rPr lang="th-TH" sz="4000" dirty="0" smtClean="0">
                <a:latin typeface="KodchiangUPC" pitchFamily="18" charset="-34"/>
                <a:cs typeface="KodchiangUPC" pitchFamily="18" charset="-34"/>
              </a:rPr>
              <a:t>รับฟัง</a:t>
            </a:r>
            <a:r>
              <a:rPr lang="en-GB" sz="4000" dirty="0" smtClean="0">
                <a:latin typeface="KodchiangUPC" pitchFamily="18" charset="-34"/>
                <a:cs typeface="KodchiangUPC" pitchFamily="18" charset="-34"/>
              </a:rPr>
              <a:t>” </a:t>
            </a:r>
            <a:r>
              <a:rPr lang="th-TH" sz="4000" dirty="0" smtClean="0">
                <a:latin typeface="KodchiangUPC" pitchFamily="18" charset="-34"/>
                <a:cs typeface="KodchiangUPC" pitchFamily="18" charset="-34"/>
              </a:rPr>
              <a:t>อย่างจริงใจ</a:t>
            </a:r>
            <a:r>
              <a:rPr lang="en-GB" sz="4000" dirty="0" smtClean="0">
                <a:latin typeface="KodchiangUPC" pitchFamily="18" charset="-34"/>
                <a:cs typeface="KodchiangUPC" pitchFamily="18" charset="-34"/>
              </a:rPr>
              <a:t> </a:t>
            </a:r>
            <a:endParaRPr lang="th-TH" sz="4000" dirty="0" smtClean="0">
              <a:latin typeface="KodchiangUPC" pitchFamily="18" charset="-34"/>
              <a:cs typeface="KodchiangUPC" pitchFamily="18" charset="-34"/>
            </a:endParaRPr>
          </a:p>
          <a:p>
            <a:r>
              <a:rPr lang="th-TH" sz="4000" dirty="0" smtClean="0">
                <a:latin typeface="KodchiangUPC" pitchFamily="18" charset="-34"/>
                <a:cs typeface="KodchiangUPC" pitchFamily="18" charset="-34"/>
              </a:rPr>
              <a:t> </a:t>
            </a:r>
            <a:r>
              <a:rPr lang="en-GB" sz="4000" dirty="0" smtClean="0">
                <a:latin typeface="KodchiangUPC" pitchFamily="18" charset="-34"/>
                <a:cs typeface="KodchiangUPC" pitchFamily="18" charset="-34"/>
              </a:rPr>
              <a:t>“</a:t>
            </a:r>
            <a:r>
              <a:rPr lang="th-TH" sz="4000" dirty="0" smtClean="0">
                <a:latin typeface="KodchiangUPC" pitchFamily="18" charset="-34"/>
                <a:cs typeface="KodchiangUPC" pitchFamily="18" charset="-34"/>
              </a:rPr>
              <a:t>ถาม</a:t>
            </a:r>
            <a:r>
              <a:rPr lang="en-GB" sz="4000" dirty="0" smtClean="0">
                <a:latin typeface="KodchiangUPC" pitchFamily="18" charset="-34"/>
                <a:cs typeface="KodchiangUPC" pitchFamily="18" charset="-34"/>
              </a:rPr>
              <a:t>” </a:t>
            </a:r>
            <a:r>
              <a:rPr lang="th-TH" sz="4000" dirty="0" smtClean="0">
                <a:latin typeface="KodchiangUPC" pitchFamily="18" charset="-34"/>
                <a:cs typeface="KodchiangUPC" pitchFamily="18" charset="-34"/>
              </a:rPr>
              <a:t>อย่างห่วงใย</a:t>
            </a:r>
            <a:r>
              <a:rPr lang="en-GB" sz="4000" dirty="0" smtClean="0"/>
              <a:t> </a:t>
            </a:r>
            <a:endParaRPr lang="th-TH" sz="4000" dirty="0"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40962" name="AutoShape 2" descr="http://t0.gstatic.com/images?q=tbn:ANd9GcR8nrjOM0X5Ed6We9S1eORtL0iqDzT4TAa-UGpxotYBrExES4-jcA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0964" name="Picture 4" descr="http://t0.gstatic.com/images?q=tbn:ANd9GcR8nrjOM0X5Ed6We9S1eORtL0iqDzT4TAa-UGpxotYBrExES4-j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384352"/>
            <a:ext cx="4143404" cy="3429024"/>
          </a:xfrm>
          <a:prstGeom prst="rect">
            <a:avLst/>
          </a:prstGeom>
          <a:noFill/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7694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KodchiangUPC" pitchFamily="18" charset="-34"/>
                <a:cs typeface="KodchiangUPC" pitchFamily="18" charset="-34"/>
              </a:rPr>
              <a:t>2. </a:t>
            </a:r>
            <a:r>
              <a:rPr lang="th-TH" b="1" dirty="0" smtClean="0">
                <a:latin typeface="KodchiangUPC" pitchFamily="18" charset="-34"/>
                <a:cs typeface="KodchiangUPC" pitchFamily="18" charset="-34"/>
              </a:rPr>
              <a:t>หลักในการช่วยเหลือทางจิตใจจากผู้อื่น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12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fb.sanook.com/static_content/widget/full/graphic_1/0456/309456/51180fa118e63a1fae47b9fe137e459c_123365653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304914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1071546"/>
            <a:ext cx="5214974" cy="5786478"/>
          </a:xfrm>
        </p:spPr>
        <p:txBody>
          <a:bodyPr/>
          <a:lstStyle/>
          <a:p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ให้ความรู้เพื่อให้เข้าใจอาการ และรู้สึกว่าไม่ได้ผิดปกติที่มีอาการทางจิตใจเช่นนี้ </a:t>
            </a:r>
          </a:p>
          <a:p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ให้ความช่วยเหลือเมื่อทราบความต้องการ</a:t>
            </a:r>
          </a:p>
          <a:p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ช่วยสนับสนุนให้แก้ปัญหาและจัดการกับสิ่งที่เกิดขึ้น</a:t>
            </a:r>
          </a:p>
          <a:p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ชื่นชมและชี้ให้เห็นจุดแข็ง</a:t>
            </a:r>
          </a:p>
          <a:p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ป้องกันการซ้ำเติมทางจิตใจ </a:t>
            </a:r>
            <a:r>
              <a:rPr lang="en-US" sz="3600" dirty="0" smtClean="0">
                <a:latin typeface="KodchiangUPC" pitchFamily="18" charset="-34"/>
                <a:cs typeface="KodchiangUPC" pitchFamily="18" charset="-34"/>
              </a:rPr>
              <a:t>(</a:t>
            </a:r>
            <a:r>
              <a:rPr lang="en-US" sz="3600" dirty="0" err="1" smtClean="0">
                <a:latin typeface="KodchiangUPC" pitchFamily="18" charset="-34"/>
                <a:cs typeface="KodchiangUPC" pitchFamily="18" charset="-34"/>
              </a:rPr>
              <a:t>Retraumatization</a:t>
            </a:r>
            <a:r>
              <a:rPr lang="en-US" sz="3600" dirty="0" smtClean="0">
                <a:latin typeface="KodchiangUPC" pitchFamily="18" charset="-34"/>
                <a:cs typeface="KodchiangUPC" pitchFamily="18" charset="-34"/>
              </a:rPr>
              <a:t>)</a:t>
            </a: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 </a:t>
            </a:r>
          </a:p>
          <a:p>
            <a:r>
              <a:rPr lang="en-GB" sz="3600" dirty="0" smtClean="0">
                <a:latin typeface="KodchiangUPC" pitchFamily="18" charset="-34"/>
                <a:cs typeface="KodchiangUPC" pitchFamily="18" charset="-34"/>
              </a:rPr>
              <a:t>“</a:t>
            </a: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ส่งต่อ</a:t>
            </a:r>
            <a:r>
              <a:rPr lang="en-GB" sz="3600" dirty="0" smtClean="0">
                <a:latin typeface="KodchiangUPC" pitchFamily="18" charset="-34"/>
                <a:cs typeface="KodchiangUPC" pitchFamily="18" charset="-34"/>
              </a:rPr>
              <a:t>” </a:t>
            </a:r>
            <a:r>
              <a:rPr lang="th-TH" sz="3600" dirty="0" smtClean="0">
                <a:latin typeface="KodchiangUPC" pitchFamily="18" charset="-34"/>
                <a:cs typeface="KodchiangUPC" pitchFamily="18" charset="-34"/>
              </a:rPr>
              <a:t>หากเห็นว่าจำเป็น</a:t>
            </a:r>
            <a:endParaRPr lang="th-TH" sz="3600" dirty="0">
              <a:latin typeface="KodchiangUPC" pitchFamily="18" charset="-34"/>
              <a:cs typeface="KodchiangUPC" pitchFamily="18" charset="-34"/>
            </a:endParaRPr>
          </a:p>
        </p:txBody>
      </p:sp>
      <p:pic>
        <p:nvPicPr>
          <p:cNvPr id="36872" name="Picture 8" descr="http://t0.gstatic.com/images?q=tbn:ANd9GcTAPHMlpPfz1T_8ZfQhRApvqoPGbUiXR728kl0-Qu-3fST14x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882773"/>
            <a:ext cx="2592288" cy="2762251"/>
          </a:xfrm>
          <a:prstGeom prst="rect">
            <a:avLst/>
          </a:prstGeom>
          <a:noFill/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7694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KodchiangUPC" pitchFamily="18" charset="-34"/>
                <a:cs typeface="KodchiangUPC" pitchFamily="18" charset="-34"/>
              </a:rPr>
              <a:t>2. </a:t>
            </a:r>
            <a:r>
              <a:rPr lang="th-TH" b="1" dirty="0" smtClean="0">
                <a:latin typeface="KodchiangUPC" pitchFamily="18" charset="-34"/>
                <a:cs typeface="KodchiangUPC" pitchFamily="18" charset="-34"/>
              </a:rPr>
              <a:t>หลักในการช่วยเหลือทางจิตใจจากผู้อื่น</a:t>
            </a:r>
            <a:endParaRPr lang="th-TH" dirty="0"/>
          </a:p>
        </p:txBody>
      </p:sp>
      <p:sp>
        <p:nvSpPr>
          <p:cNvPr id="5" name="AutoShape 2" descr="ผลการค้นหารูปภาพสำหรับ ชื่นช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ผลการค้นหารูปภาพสำหรับ ชื่นชม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gcon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90662"/>
            <a:ext cx="8244408" cy="922114"/>
          </a:xfrm>
          <a:solidFill>
            <a:srgbClr val="FFCCFF"/>
          </a:solidFill>
          <a:ln>
            <a:solidFill>
              <a:srgbClr val="FFCCFF">
                <a:alpha val="49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ป้องกันการซ้ำเติมทางจิตใจ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Retraumatization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933"/>
            <a:ext cx="8579296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หาทาง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หลีกเลี่ยง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ป้องกัน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ต่อไปนี้ </a:t>
            </a:r>
          </a:p>
          <a:p>
            <a:pPr>
              <a:buFontTx/>
              <a:buChar char="-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หลีกเลี่ยง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รับรู้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ข่าว/การ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ชมข่าวที่เสมือนจริงเหมือนเผชิญเหตุการณ์นั้น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ซ้ำๆ</a:t>
            </a:r>
          </a:p>
          <a:p>
            <a:pPr>
              <a:buFontTx/>
              <a:buChar char="-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หลีกเลี่ยงให้การสัมภาษณ์จากการหาข่าวของสื่อมวลชน </a:t>
            </a:r>
          </a:p>
          <a:p>
            <a:pPr>
              <a:buFontTx/>
              <a:buChar char="-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หลีกเลี่ยง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ข่าว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ซึ่งมีลักษณะคุกคาม น่าหดหู่ ไม่มี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ทางออก</a:t>
            </a:r>
          </a:p>
          <a:p>
            <a:pPr>
              <a:buFontTx/>
              <a:buChar char="-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หลีกเลี่ยง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พูดคุยกันโดยไม่มีผู้ช่วยเหลือ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หลีกเลี่ยง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ข่าว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ลือที่ไม่มีผู้แก้ไข </a:t>
            </a:r>
          </a:p>
          <a:p>
            <a:pPr>
              <a:buFontTx/>
              <a:buChar char="-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beyond.com/data/articles/images/job-seeker-interview/ID-100264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4480"/>
            <a:ext cx="7344816" cy="37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687.photobucket.com/albums/vv237/4-one/krob/18Di-gs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587" y="-1467546"/>
            <a:ext cx="7488832" cy="99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sttraumaticstressdisorder_630x3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46" y="2348880"/>
            <a:ext cx="3306814" cy="21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66551" y="332656"/>
            <a:ext cx="4877449" cy="1761415"/>
            <a:chOff x="4812785" y="-224175"/>
            <a:chExt cx="2412632" cy="1761415"/>
          </a:xfrm>
        </p:grpSpPr>
        <p:sp>
          <p:nvSpPr>
            <p:cNvPr id="5" name="Rectangle 4"/>
            <p:cNvSpPr/>
            <p:nvPr/>
          </p:nvSpPr>
          <p:spPr>
            <a:xfrm>
              <a:off x="4920797" y="827"/>
              <a:ext cx="2304620" cy="15364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812785" y="-224175"/>
              <a:ext cx="2304620" cy="1536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b="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ฝันร้าย</a:t>
              </a: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(nightmares) 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b="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ภาพเหตุการณ์เกิดขึ้นซ้ำๆ</a:t>
              </a: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เหมือนภาพติดตา (</a:t>
              </a:r>
              <a:r>
                <a:rPr lang="en-US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flashbacks)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ความคิดถูกรบกวน (</a:t>
              </a:r>
              <a:r>
                <a:rPr lang="en-US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intrusive thoughts</a:t>
              </a: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)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ทุกข์ทรมานใจเมื่อเผชิญกับสิ่งที่ให้ระลึกถึงเหตุการณ์นั้น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6552" y="2684675"/>
            <a:ext cx="4706768" cy="1536413"/>
            <a:chOff x="5442682" y="1948526"/>
            <a:chExt cx="2304620" cy="1536413"/>
          </a:xfrm>
        </p:grpSpPr>
        <p:sp>
          <p:nvSpPr>
            <p:cNvPr id="18" name="Rectangle 17"/>
            <p:cNvSpPr/>
            <p:nvPr/>
          </p:nvSpPr>
          <p:spPr>
            <a:xfrm>
              <a:off x="5442682" y="1948526"/>
              <a:ext cx="2304620" cy="15364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442682" y="1948526"/>
              <a:ext cx="2304620" cy="1536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หลีกเลี่ยงความคิด/ความรู้สึก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หลีกเลี่ยงกิจกรรม/สิ่งเร้า/สถานที่/บุคคล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ไม่อยากอ่านหนังสือพิมพ์/โทรทัศน์ และไม่อยากพูดถึงเรื่องนั้น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จำเหตุการณ์ช่วงสำคัญๆ ขณะเกิดเหตุ</a:t>
              </a:r>
              <a:r>
                <a:rPr lang="th-TH" sz="2000" b="1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ไม่ได้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กลายเป็นคนเฉยชา  ไม่ร่าเริงเหมือนแต่ก่อน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55976" y="4988931"/>
            <a:ext cx="3404127" cy="1536413"/>
            <a:chOff x="4398650" y="3896225"/>
            <a:chExt cx="2826767" cy="1536413"/>
          </a:xfrm>
        </p:grpSpPr>
        <p:sp>
          <p:nvSpPr>
            <p:cNvPr id="21" name="Rectangle 20"/>
            <p:cNvSpPr/>
            <p:nvPr/>
          </p:nvSpPr>
          <p:spPr>
            <a:xfrm>
              <a:off x="4920797" y="3896225"/>
              <a:ext cx="2304620" cy="1536413"/>
            </a:xfrm>
            <a:prstGeom prst="rect">
              <a:avLst/>
            </a:prstGeom>
            <a:ln w="28575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4398650" y="3896225"/>
              <a:ext cx="2304620" cy="1536413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นอนหลับยาก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ใจสั่น  ตกใจง่าย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ไม่มีสมาธิ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กระวนกระวาย ผุดลุกผุดนั่ง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114300" lvl="1" indent="-114300" algn="l" defTabSz="577850"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th-TH" sz="2000" kern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หงุดหงิดง่าย  </a:t>
              </a:r>
              <a:endParaRPr lang="en-US" sz="2000" kern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99592" y="116632"/>
            <a:ext cx="8073728" cy="197743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90760" y="2348880"/>
            <a:ext cx="8073728" cy="223224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1912" y="4793025"/>
            <a:ext cx="8073728" cy="197743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>
            <a:off x="-1616844" y="2602005"/>
            <a:ext cx="37657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อาการของภาวะ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PTSD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545" y="4710677"/>
            <a:ext cx="37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660066"/>
                </a:solidFill>
                <a:latin typeface="KodchiangUPC" pitchFamily="18" charset="-34"/>
                <a:cs typeface="KodchiangUPC" pitchFamily="18" charset="-34"/>
              </a:rPr>
              <a:t>3</a:t>
            </a: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5904" y="2060848"/>
            <a:ext cx="37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660066"/>
                </a:solidFill>
                <a:latin typeface="KodchiangUPC" pitchFamily="18" charset="-34"/>
                <a:cs typeface="KodchiangUPC" pitchFamily="18" charset="-34"/>
              </a:rPr>
              <a:t>2</a:t>
            </a: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8978" y="172937"/>
            <a:ext cx="370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 smtClean="0">
                <a:solidFill>
                  <a:srgbClr val="660066"/>
                </a:solidFill>
              </a:rPr>
              <a:t>1</a:t>
            </a:r>
            <a:endParaRPr lang="en-US" sz="4400" dirty="0">
              <a:solidFill>
                <a:srgbClr val="660066"/>
              </a:solidFill>
            </a:endParaRPr>
          </a:p>
        </p:txBody>
      </p:sp>
      <p:pic>
        <p:nvPicPr>
          <p:cNvPr id="33" name="Picture 4" descr="ผลการค้นหารูปภาพสำหรับ re experiencing pt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7" y="116632"/>
            <a:ext cx="32874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99346" y="116632"/>
            <a:ext cx="3959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spcAft>
                <a:spcPts val="0"/>
              </a:spcAft>
            </a:pPr>
            <a:r>
              <a:rPr lang="th-TH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นึกถึงเหตุการณ์นั้น</a:t>
            </a:r>
            <a:r>
              <a:rPr lang="th-TH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ซ้ำๆ</a:t>
            </a:r>
          </a:p>
          <a:p>
            <a:pPr lvl="0" algn="ctr" defTabSz="488950">
              <a:spcAft>
                <a:spcPts val="0"/>
              </a:spcAft>
            </a:pPr>
            <a:r>
              <a:rPr lang="th-TH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(re</a:t>
            </a:r>
            <a:r>
              <a:rPr lang="th-TH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experienced)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2426112"/>
            <a:ext cx="40992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spcAft>
                <a:spcPts val="0"/>
              </a:spcAft>
            </a:pPr>
            <a:r>
              <a:rPr lang="th-TH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หลีกเลี่ยงสิ่งกระตุ้น</a:t>
            </a:r>
            <a:r>
              <a:rPr lang="th-TH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endParaRPr lang="en-US" sz="24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488950">
              <a:spcAft>
                <a:spcPts val="0"/>
              </a:spcAft>
            </a:pPr>
            <a:r>
              <a:rPr lang="th-TH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นึก</a:t>
            </a:r>
            <a:r>
              <a:rPr lang="th-TH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ถึงเหตุการณ์ (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avoidance) </a:t>
            </a:r>
            <a:r>
              <a:rPr lang="th-TH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      </a:t>
            </a:r>
            <a:endParaRPr lang="en-US" sz="24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488950">
              <a:spcAft>
                <a:spcPts val="0"/>
              </a:spcAft>
            </a:pPr>
            <a:r>
              <a:rPr lang="th-TH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อารมณ์เฉย</a:t>
            </a:r>
            <a:r>
              <a:rPr lang="th-TH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ชา</a:t>
            </a:r>
            <a:endParaRPr lang="en-US" sz="24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488950">
              <a:spcAft>
                <a:spcPts val="0"/>
              </a:spcAft>
            </a:pPr>
            <a:r>
              <a:rPr lang="th-TH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emotional numbing</a:t>
            </a:r>
            <a:r>
              <a:rPr lang="th-TH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utoShape 2" descr="ผลการค้นหารูปภาพสำหรับ avoidance PT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ผลการค้นหารูปภาพสำหรับ hyperarousal PTSD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0" y="4746502"/>
            <a:ext cx="3287411" cy="20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4"/>
          <p:cNvSpPr/>
          <p:nvPr/>
        </p:nvSpPr>
        <p:spPr>
          <a:xfrm>
            <a:off x="904627" y="5238539"/>
            <a:ext cx="3227390" cy="108640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spcBef>
                <a:spcPct val="0"/>
              </a:spcBef>
              <a:spcAft>
                <a:spcPts val="0"/>
              </a:spcAft>
            </a:pPr>
            <a:r>
              <a:rPr lang="th-TH" sz="2400" b="1" kern="1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อาการตื่นตระหนกมาก</a:t>
            </a:r>
            <a:endParaRPr lang="en-US" sz="24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488950">
              <a:spcBef>
                <a:spcPct val="0"/>
              </a:spcBef>
              <a:spcAft>
                <a:spcPts val="0"/>
              </a:spcAft>
            </a:pPr>
            <a:r>
              <a:rPr lang="th-TH" sz="2400" b="1" kern="1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/ตื่นกลัว (</a:t>
            </a:r>
            <a:r>
              <a:rPr lang="en-US" sz="2400" b="1" kern="12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hyperarousal</a:t>
            </a:r>
            <a:r>
              <a:rPr lang="en-US" sz="2400" b="1" kern="1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b="1" kern="1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bgc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23528" y="5301208"/>
            <a:ext cx="5112568" cy="1440160"/>
          </a:xfrm>
          <a:prstGeom prst="wedgeRoundRectCallout">
            <a:avLst>
              <a:gd name="adj1" fmla="val 72598"/>
              <a:gd name="adj2" fmla="val -1520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ตื่นกลัว</a:t>
            </a: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และรู้สึก</a:t>
            </a:r>
            <a:r>
              <a:rPr lang="th-TH" b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ว่าตนตกอยู่ในสถานการณ์ที่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ช่วยเหลือตัวเอง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ไม่ได้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084168" y="4289328"/>
            <a:ext cx="2952328" cy="2808312"/>
          </a:xfrm>
          <a:prstGeom prst="irregularSeal1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เครียดมาก</a:t>
            </a:r>
            <a:endParaRPr lang="en-US" sz="3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899592" y="1052736"/>
            <a:ext cx="8244408" cy="4344819"/>
          </a:xfrm>
          <a:prstGeom prst="irregularSeal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สภาวะป่วยทางจิตใจหลังจากเผชิญสถานการณ์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ที่รุนแรง/สะเทือน</a:t>
            </a: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ขวัญ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21" name="Oval Callout 20"/>
          <p:cNvSpPr/>
          <p:nvPr/>
        </p:nvSpPr>
        <p:spPr>
          <a:xfrm>
            <a:off x="27564" y="1444073"/>
            <a:ext cx="3177310" cy="1224136"/>
          </a:xfrm>
          <a:prstGeom prst="wedgeEllipseCallout">
            <a:avLst>
              <a:gd name="adj1" fmla="val 60846"/>
              <a:gd name="adj2" fmla="val 7227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เป็นผู้ประสบเหตุเองโดยตรง 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8685" y="116632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Chiller" pitchFamily="82" charset="0"/>
                <a:ea typeface="Tahoma" pitchFamily="34" charset="0"/>
                <a:cs typeface="Tahoma" pitchFamily="34" charset="0"/>
              </a:rPr>
              <a:t>Role of Professional Nurse on Mental Illness from Posttraumatic Stress Disorder</a:t>
            </a:r>
            <a:r>
              <a:rPr lang="th-TH" sz="4800" b="1" dirty="0" smtClean="0">
                <a:solidFill>
                  <a:srgbClr val="C00000"/>
                </a:solidFill>
                <a:latin typeface="Chiller" pitchFamily="8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800" b="1" dirty="0" smtClean="0">
                <a:solidFill>
                  <a:srgbClr val="C00000"/>
                </a:solidFill>
                <a:latin typeface="Chiller" pitchFamily="82" charset="0"/>
                <a:ea typeface="Tahoma" pitchFamily="34" charset="0"/>
                <a:cs typeface="Tahoma" pitchFamily="34" charset="0"/>
              </a:rPr>
              <a:t>PTSD</a:t>
            </a:r>
            <a:r>
              <a:rPr lang="th-TH" sz="4800" b="1" dirty="0" smtClean="0">
                <a:solidFill>
                  <a:srgbClr val="C00000"/>
                </a:solidFill>
                <a:latin typeface="Chiller" pitchFamily="82" charset="0"/>
                <a:ea typeface="Tahoma" pitchFamily="34" charset="0"/>
                <a:cs typeface="Tahoma" pitchFamily="34" charset="0"/>
              </a:rPr>
              <a:t>)</a:t>
            </a:r>
            <a:endParaRPr lang="en-US" sz="4800" dirty="0"/>
          </a:p>
        </p:txBody>
      </p:sp>
      <p:sp>
        <p:nvSpPr>
          <p:cNvPr id="24" name="Oval Callout 23"/>
          <p:cNvSpPr/>
          <p:nvPr/>
        </p:nvSpPr>
        <p:spPr>
          <a:xfrm>
            <a:off x="6264188" y="1444073"/>
            <a:ext cx="3024336" cy="1224136"/>
          </a:xfrm>
          <a:prstGeom prst="wedgeEllipseCallout">
            <a:avLst>
              <a:gd name="adj1" fmla="val -53776"/>
              <a:gd name="adj2" fmla="val 687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เพียงแค่ได้เห็นเหตุการณ์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27564" y="3428999"/>
            <a:ext cx="3177310" cy="1224137"/>
          </a:xfrm>
          <a:prstGeom prst="wedgeEllipseCallout">
            <a:avLst>
              <a:gd name="adj1" fmla="val 45954"/>
              <a:gd name="adj2" fmla="val -6185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สูญเสียบุคคลอันเป็นที่รักในเหตุการณ์นั้นๆ</a:t>
            </a:r>
            <a:endParaRPr lang="en-US" sz="2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116.imageshack.us/img116/4578/7framedd17zn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16200000">
            <a:off x="-2220709" y="3044280"/>
            <a:ext cx="5857916" cy="76944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อาการที่พบร่วมด้วย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87624" y="260648"/>
            <a:ext cx="7776864" cy="64293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ซึมเศร้าจากการสูญเสีย</a:t>
            </a:r>
            <a:r>
              <a:rPr lang="en-US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 (Grief Reaction)</a:t>
            </a:r>
            <a:r>
              <a:rPr lang="ar-SA" sz="4000" b="1" dirty="0" smtClean="0">
                <a:latin typeface="KodchiangUPC" pitchFamily="18" charset="-34"/>
                <a:ea typeface="Tahoma" pitchFamily="34" charset="0"/>
                <a:cs typeface="Tahoma" pitchFamily="34" charset="0"/>
              </a:rPr>
              <a:t>  </a:t>
            </a:r>
            <a:endParaRPr lang="th-TH" sz="4000" b="1" dirty="0" smtClean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พฤติกรรมถดถอย</a:t>
            </a:r>
            <a:r>
              <a:rPr lang="en-US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 (Regression)</a:t>
            </a: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ซึมเศร้าและฆ่าตัวตาย</a:t>
            </a:r>
            <a:r>
              <a:rPr lang="en-US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 </a:t>
            </a: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 </a:t>
            </a:r>
            <a:r>
              <a:rPr lang="en-US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(Depression and  Suicide)</a:t>
            </a: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อาการกลัวหรือโรคกลัว</a:t>
            </a:r>
            <a:r>
              <a:rPr lang="en-US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(Phobias)</a:t>
            </a: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อาการวิตกกังวล</a:t>
            </a:r>
            <a:endParaRPr lang="en-US" sz="4000" b="1" dirty="0" smtClean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อาการของสมาธิและความจำ</a:t>
            </a:r>
            <a:endParaRPr lang="en-US" sz="4000" b="1" dirty="0" smtClean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ปัญหาการเรียน</a:t>
            </a:r>
            <a:endParaRPr lang="en-US" sz="4000" b="1" dirty="0" smtClean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พฤติกรรม เช่น หงุดหงิดง่าย</a:t>
            </a:r>
            <a:endParaRPr lang="en-US" sz="4000" b="1" dirty="0" smtClean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พัฒนาการของบุคลิกภาพ</a:t>
            </a:r>
            <a:endParaRPr lang="en-US" sz="4000" b="1" dirty="0" smtClean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>
              <a:spcBef>
                <a:spcPts val="0"/>
              </a:spcBef>
            </a:pP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การใช้สุรา</a:t>
            </a:r>
            <a:r>
              <a:rPr lang="ar-SA" sz="4000" b="1" dirty="0" smtClean="0">
                <a:latin typeface="KodchiangUPC" pitchFamily="18" charset="-34"/>
                <a:ea typeface="Tahoma" pitchFamily="34" charset="0"/>
                <a:cs typeface="Tahoma" pitchFamily="34" charset="0"/>
              </a:rPr>
              <a:t> </a:t>
            </a: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ยาเสพย์ติด</a:t>
            </a:r>
            <a:r>
              <a:rPr lang="en-US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 </a:t>
            </a:r>
            <a:r>
              <a:rPr lang="th-TH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 </a:t>
            </a:r>
            <a:r>
              <a:rPr lang="en-US" sz="4000" b="1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(Substance Use Disorders) </a:t>
            </a:r>
            <a:endParaRPr lang="th-TH" sz="4000" b="1" dirty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6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116.imageshack.us/img116/6320/7framedd13we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6560" y="1554088"/>
            <a:ext cx="8743952" cy="4899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1. นอนไม่หลับหรือหลับไม่สนิท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2. หงุดหงิดง่าย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3. ฝันร้ายหรือระลึกถึงเหตุการณ์ร้ายนั้นซ้ำ ๆ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4. รู้สึกเฉย</a:t>
            </a:r>
            <a:r>
              <a:rPr lang="th-TH" sz="3600" b="1" dirty="0" err="1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เมย</a:t>
            </a:r>
            <a:r>
              <a:rPr lang="th-TH" sz="3600" b="1" dirty="0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ต่อญาติและเพื่อนๆ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5. รู้สึกผิดที่ตนเองรอดขณะที่คนอื่นตาย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6. ตกใจง่ายเมื่อเกิดอะไรผิดปกติรอบตัว เช่น ผวาอย่างรุนแรงเมื่อได้ยินเสียงดัง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7. เกิดความรู้สึกบ่อย ๆ ว่าเหตุการณ์นั้นจะเกิดซ้ำอีก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3399"/>
                </a:solidFill>
                <a:latin typeface="KodchiangUPC" pitchFamily="18" charset="-34"/>
                <a:cs typeface="KodchiangUPC" pitchFamily="18" charset="-34"/>
              </a:rPr>
              <a:t>8. ไม่ยอมเข้าใกล้สถานที่หรือสถานการณ์ที่ชวนให้นึกถึงเหตุร้ายนั้นซ้ำอีก</a:t>
            </a:r>
          </a:p>
          <a:p>
            <a:pPr marL="0" indent="0">
              <a:buNone/>
            </a:pPr>
            <a:endParaRPr lang="th-TH" sz="3600" b="1" dirty="0">
              <a:solidFill>
                <a:srgbClr val="003399"/>
              </a:solidFill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23528" y="571327"/>
            <a:ext cx="8499982" cy="76944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solidFill>
                  <a:srgbClr val="A50021"/>
                </a:solidFill>
                <a:latin typeface="KodchiangUPC" pitchFamily="18" charset="-34"/>
                <a:cs typeface="KodchiangUPC" pitchFamily="18" charset="-34"/>
              </a:rPr>
              <a:t>อาการโรค </a:t>
            </a:r>
            <a:r>
              <a:rPr lang="en-US" b="1" dirty="0" smtClean="0">
                <a:solidFill>
                  <a:srgbClr val="A50021"/>
                </a:solidFill>
                <a:latin typeface="KodchiangUPC" pitchFamily="18" charset="-34"/>
                <a:cs typeface="KodchiangUPC" pitchFamily="18" charset="-34"/>
              </a:rPr>
              <a:t>PTSD </a:t>
            </a:r>
            <a:r>
              <a:rPr lang="th-TH" b="1" dirty="0" smtClean="0">
                <a:solidFill>
                  <a:srgbClr val="A50021"/>
                </a:solidFill>
                <a:latin typeface="KodchiangUPC" pitchFamily="18" charset="-34"/>
                <a:cs typeface="KodchiangUPC" pitchFamily="18" charset="-34"/>
              </a:rPr>
              <a:t>สามารถสังเกตได้ง่ายๆ ดังต่อไปนี้คือ</a:t>
            </a:r>
            <a:endParaRPr lang="th-TH" b="1" dirty="0">
              <a:solidFill>
                <a:srgbClr val="A50021"/>
              </a:solidFill>
            </a:endParaRPr>
          </a:p>
        </p:txBody>
      </p:sp>
      <p:pic>
        <p:nvPicPr>
          <p:cNvPr id="23554" name="Picture 2" descr="ผลการค้นหารูปภาพสำหรับ ระยะเวลา pt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528392" cy="22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border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769441"/>
          </a:xfrm>
        </p:spPr>
        <p:txBody>
          <a:bodyPr/>
          <a:lstStyle/>
          <a:p>
            <a:r>
              <a:rPr lang="th-TH" b="1" dirty="0" smtClean="0">
                <a:latin typeface="KodchiangUPC" pitchFamily="18" charset="-34"/>
                <a:cs typeface="KodchiangUPC" pitchFamily="18" charset="-34"/>
              </a:rPr>
              <a:t>การรักษา</a:t>
            </a:r>
            <a:endParaRPr lang="th-TH" b="1" dirty="0"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7974" y="692696"/>
            <a:ext cx="8656514" cy="58115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 </a:t>
            </a: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การรักษาด้วยยา</a:t>
            </a:r>
            <a:r>
              <a:rPr lang="en-US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 Antidepressant Anti</a:t>
            </a: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-</a:t>
            </a:r>
            <a:r>
              <a:rPr lang="en-US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anxiety</a:t>
            </a:r>
          </a:p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 การรักษาทางจิตใจ</a:t>
            </a:r>
            <a:r>
              <a:rPr lang="en-US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  </a:t>
            </a: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เช่น </a:t>
            </a:r>
          </a:p>
          <a:p>
            <a:pPr lvl="1"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จิตบำบัด</a:t>
            </a:r>
          </a:p>
          <a:p>
            <a:pPr lvl="1"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การให้การปรึกษา </a:t>
            </a:r>
            <a:r>
              <a:rPr lang="en-US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cognitive behavior therapy </a:t>
            </a: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(</a:t>
            </a:r>
            <a:r>
              <a:rPr lang="en-US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CBT) </a:t>
            </a:r>
          </a:p>
          <a:p>
            <a:pPr lvl="1">
              <a:spcBef>
                <a:spcPts val="0"/>
              </a:spcBef>
            </a:pPr>
            <a:r>
              <a:rPr lang="en-US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EMDR</a:t>
            </a:r>
            <a:endParaRPr lang="th-TH" sz="3600" dirty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 lvl="1">
              <a:spcBef>
                <a:spcPts val="0"/>
              </a:spcBef>
            </a:pPr>
            <a:endParaRPr lang="th-TH" sz="6000" dirty="0" smtClean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การจัดการแก้ไขเปลี่ยนแปลงสิ่งแวดล้อม</a:t>
            </a:r>
            <a:endParaRPr lang="en-US" sz="3600" dirty="0" smtClean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สิ่งสำคัญคือให้ผู้ป่วยได้รับการรักษาโดยเร็วที่สุด</a:t>
            </a:r>
            <a:endParaRPr lang="en-US" sz="3600" dirty="0" smtClean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  <a:p>
            <a:pPr>
              <a:spcBef>
                <a:spcPts val="0"/>
              </a:spcBef>
            </a:pPr>
            <a:r>
              <a:rPr lang="th-TH" sz="3600" dirty="0" smtClean="0">
                <a:latin typeface="KodchiangUPC" pitchFamily="18" charset="-34"/>
                <a:ea typeface="Tahoma" pitchFamily="34" charset="0"/>
                <a:cs typeface="KodchiangUPC" pitchFamily="18" charset="-34"/>
              </a:rPr>
              <a:t>บุคคลใกล้ชิดรับฟัง ปลอบใจและให้กำลังใจเป็นสิ่งที่สำคัญ สัมผัสบำบัด </a:t>
            </a:r>
            <a:endParaRPr lang="th-TH" sz="3600" dirty="0">
              <a:latin typeface="KodchiangUPC" pitchFamily="18" charset="-34"/>
              <a:ea typeface="Tahoma" pitchFamily="34" charset="0"/>
              <a:cs typeface="KodchiangUPC" pitchFamily="18" charset="-34"/>
            </a:endParaRPr>
          </a:p>
        </p:txBody>
      </p:sp>
      <p:pic>
        <p:nvPicPr>
          <p:cNvPr id="5" name="Picture 2" descr="http://t0.gstatic.com/images?q=tbn:ANd9GcQiIyXecm4Dc-4sBwVl9Qakg24egFR_KYOcvZ0VSUCSNuLXpG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18" y="1340768"/>
            <a:ext cx="3168351" cy="1903860"/>
          </a:xfrm>
          <a:prstGeom prst="rect">
            <a:avLst/>
          </a:prstGeom>
          <a:noFill/>
        </p:spPr>
      </p:pic>
      <p:pic>
        <p:nvPicPr>
          <p:cNvPr id="24578" name="Picture 2" descr="ผลการค้นหารูปภาพสำหรับ EMD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161"/>
            <a:ext cx="2736303" cy="19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ผลการค้นหารูปภาพสำหรับ EMD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https://1.bp.blogspot.com/-yqsExhjVkY8/Vq_QqEZqiII/AAAAAAAAIMU/TjqXZTHdVFU/s200/EMD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34563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16.imageshack.us/img116/9246/7framedd18lm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</p:spPr>
      </p:pic>
      <p:pic>
        <p:nvPicPr>
          <p:cNvPr id="4098" name="Picture 2" descr="https://pbs.twimg.com/media/BaubGqLCUAApbH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6805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-189620" y="404664"/>
            <a:ext cx="2889412" cy="4752528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th-TH" sz="2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คนไทยป่วยทางจิตเพิ่มขึ้นจนน่าตกใจ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436096" y="0"/>
            <a:ext cx="3686325" cy="6671343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กรมสุขภาพจิต เผยวัยรุ่นไทยปรึกษาสายด่วนสุขภาพจิต ปี 62 พบ "ปัญหาเครียด" มากสุด</a:t>
            </a:r>
          </a:p>
          <a:p>
            <a:pPr algn="ctr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bgc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4352"/>
            <a:ext cx="8229600" cy="1143000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บทบาทของพยาบาลวิชาชีพต่อการเจ็บป่วยทางจิตจากเหตุการณ์</a:t>
            </a:r>
            <a:r>
              <a:rPr lang="th-TH" sz="28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รุนแรง</a:t>
            </a:r>
            <a:r>
              <a:rPr lang="th-TH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PTSD</a:t>
            </a:r>
            <a:r>
              <a:rPr lang="th-TH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ình ảnh nghệ thu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0" y="0"/>
            <a:ext cx="820891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bgcon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7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TH KoHo" pitchFamily="2" charset="-34"/>
                <a:ea typeface="Tahoma" pitchFamily="34" charset="0"/>
                <a:cs typeface="+mj-cs"/>
              </a:rPr>
              <a:t>การพยาบาล</a:t>
            </a:r>
            <a:r>
              <a:rPr lang="th-TH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+mj-cs"/>
              </a:rPr>
              <a:t>การเจ็บป่วยทางจิตจากเหตุการณ์รุนแรง</a:t>
            </a:r>
            <a:endParaRPr 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40972"/>
              </p:ext>
            </p:extLst>
          </p:nvPr>
        </p:nvGraphicFramePr>
        <p:xfrm>
          <a:off x="251520" y="1124744"/>
          <a:ext cx="8445624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84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แม่แบบ\Gife\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6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th-TH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ระยะก่อนเกิดเหตุการณ์รุนแรง</a:t>
            </a:r>
            <a:endParaRPr lang="en-US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3361832"/>
            <a:ext cx="8640960" cy="378904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ความรู้และคำแนะนำก่อนสมรสในการมีคู่ครองที่เหมาะสม 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ทางพันธุกรรม 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ให้กำเนิดทารกที่บิดามารดามีความพร้อม 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เลี้ยงดูทารก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เด็กและ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วัยรุ่นให้เจริญเติบโตทั้งทางร่างกายและจิตใจ 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ของบุคคลทุกวัย 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Blip>
                <a:blip r:embed="rId3"/>
              </a:buBlip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ต้องการและการตอบสนองความต้องการของ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บุคคลทางจิตใจ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224048"/>
            <a:ext cx="561662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1.การ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ส่งเสริมสุขภาพจิต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Promotion of Mental Health) 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04" y="2276872"/>
            <a:ext cx="8928992" cy="1015663"/>
            <a:chOff x="107504" y="2345766"/>
            <a:chExt cx="8928992" cy="1015663"/>
          </a:xfrm>
        </p:grpSpPr>
        <p:sp>
          <p:nvSpPr>
            <p:cNvPr id="2" name="Rectangle 1"/>
            <p:cNvSpPr/>
            <p:nvPr/>
          </p:nvSpPr>
          <p:spPr>
            <a:xfrm>
              <a:off x="107504" y="2473732"/>
              <a:ext cx="3424335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การปฏิบัติการพยาบาล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9992" y="2345766"/>
              <a:ext cx="4536504" cy="101566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th-T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การให้ความรู้ประชาชนในเรื่อง</a:t>
              </a:r>
              <a:r>
                <a:rPr lang="th-TH" sz="32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สุขภาพจิต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531839" y="2595021"/>
              <a:ext cx="968153" cy="329923"/>
            </a:xfrm>
            <a:prstGeom prst="rightArrow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0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แม่แบบ\Gife\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th-TH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ระยะก่อนเกิดเหตุการณ์รุนแรง</a:t>
            </a:r>
            <a:endParaRPr lang="en-US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2708920"/>
            <a:ext cx="8640960" cy="414908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ป้องกันปัญหาสุขภาพจิต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ขั้นต้น (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prevention)</a:t>
            </a:r>
          </a:p>
          <a:p>
            <a:pPr>
              <a:buBlip>
                <a:blip r:embed="rId3"/>
              </a:buBlip>
            </a:pP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สุขภาพจิต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ดีมีพื้นฐานจาก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การกำเนิด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ที่ดี </a:t>
            </a:r>
            <a:endParaRPr lang="th-TH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Blip>
                <a:blip r:embed="rId3"/>
              </a:buBlip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สุขภาพสมบูรณ์แข็งแรง </a:t>
            </a:r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Blip>
                <a:blip r:embed="rId3"/>
              </a:buBlip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ความรักความอบอุ่นจาก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มารดาบิดา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หรือผู้เลี้ยงดู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ความไว้วางผู้อื่น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การแสดงออกที่เหมาะสม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เชื่อมั่น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ในตนเอง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ความมั่นคงทางจิตใจ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ยอมรับ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ตนเอง </a:t>
            </a:r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412776"/>
            <a:ext cx="561662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1.การ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ส่งเสริมสุขภาพจิต (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Promotion of Mental Health)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91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2663</Words>
  <Application>Microsoft Office PowerPoint</Application>
  <PresentationFormat>On-screen Show (4:3)</PresentationFormat>
  <Paragraphs>316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บทบาทของพยาบาลวิชาชีพต่อการเจ็บป่วยทางจิตจากเหตุการณ์รุนแรง Role of Professional Nurse on Mental Illness from Trauma- and Stressor-Related Disorders</vt:lpstr>
      <vt:lpstr>Trauma- and Stressor-Related Disorder</vt:lpstr>
      <vt:lpstr>ระยะเวลา</vt:lpstr>
      <vt:lpstr>PowerPoint Presentation</vt:lpstr>
      <vt:lpstr>PowerPoint Presentation</vt:lpstr>
      <vt:lpstr>บทบาทของพยาบาลวิชาชีพต่อการเจ็บป่วยทางจิตจากเหตุการณ์รุนแรง(PTSD)</vt:lpstr>
      <vt:lpstr>การพยาบาลการเจ็บป่วยทางจิตจากเหตุการณ์รุนแรง</vt:lpstr>
      <vt:lpstr>ระยะก่อนเกิดเหตุการณ์รุนแรง</vt:lpstr>
      <vt:lpstr>ระยะก่อนเกิดเหตุการณ์รุนแรง</vt:lpstr>
      <vt:lpstr>ระยะก่อนเกิดเหตุการณ์รุนแรง</vt:lpstr>
      <vt:lpstr>PowerPoint Presentation</vt:lpstr>
      <vt:lpstr>ระยะก่อนเกิดเหตุการณ์รุนแรง</vt:lpstr>
      <vt:lpstr>กลุ่มเสี่ยง</vt:lpstr>
      <vt:lpstr> การรักษาได้ผลดีกับใครบ้าง</vt:lpstr>
      <vt:lpstr>ระยะเกิดเหตุการณ์รุนแรง</vt:lpstr>
      <vt:lpstr>ระยะเกิดเหตุการณ์รุนแรง</vt:lpstr>
      <vt:lpstr>ระยะเกิดเหตุการณ์รุนแรง</vt:lpstr>
      <vt:lpstr>ระยะเกิดเหตุการณ์รุนแรง</vt:lpstr>
      <vt:lpstr>ระยะเกิดเหตุการณ์รุนแรง</vt:lpstr>
      <vt:lpstr>ระยะเกิดเหตุการณ์รุนแรง</vt:lpstr>
      <vt:lpstr>ระยะเกิดเหตุการณ์รุนแรง</vt:lpstr>
      <vt:lpstr>ระยะเกิดเหตุการณ์รุนแรง</vt:lpstr>
      <vt:lpstr>ระยะเกิดเหตุการณ์รุนแรง</vt:lpstr>
      <vt:lpstr>ระยะเกิดเหตุการณ์รุนแรง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การปฏิบัติการพยาบาล</vt:lpstr>
      <vt:lpstr>การปฏิบัติการพยาบาล</vt:lpstr>
      <vt:lpstr>PowerPoint Presentation</vt:lpstr>
      <vt:lpstr>1. หลักในการดูแลตนเอง</vt:lpstr>
      <vt:lpstr>2. หลักในการช่วยเหลือทางจิตใจจากผู้อื่น</vt:lpstr>
      <vt:lpstr>2. หลักในการช่วยเหลือทางจิตใจจากผู้อื่น</vt:lpstr>
      <vt:lpstr>2. หลักในการช่วยเหลือทางจิตใจจากผู้อื่น</vt:lpstr>
      <vt:lpstr>ป้องกันการซ้ำเติมทางจิตใจ (Retraumatization)</vt:lpstr>
      <vt:lpstr>PowerPoint Presentation</vt:lpstr>
      <vt:lpstr>PowerPoint Presentation</vt:lpstr>
      <vt:lpstr>อาการที่พบร่วมด้วย</vt:lpstr>
      <vt:lpstr>อาการโรค PTSD สามารถสังเกตได้ง่ายๆ ดังต่อไปนี้คือ</vt:lpstr>
      <vt:lpstr>การรักษา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lemel</cp:lastModifiedBy>
  <cp:revision>243</cp:revision>
  <dcterms:created xsi:type="dcterms:W3CDTF">2013-07-23T02:26:36Z</dcterms:created>
  <dcterms:modified xsi:type="dcterms:W3CDTF">2020-07-01T03:45:28Z</dcterms:modified>
</cp:coreProperties>
</file>