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7" r:id="rId2"/>
    <p:sldMasterId id="2147483689" r:id="rId3"/>
    <p:sldMasterId id="2147483702" r:id="rId4"/>
  </p:sldMasterIdLst>
  <p:notesMasterIdLst>
    <p:notesMasterId r:id="rId71"/>
  </p:notesMasterIdLst>
  <p:sldIdLst>
    <p:sldId id="299" r:id="rId5"/>
    <p:sldId id="301" r:id="rId6"/>
    <p:sldId id="300" r:id="rId7"/>
    <p:sldId id="268" r:id="rId8"/>
    <p:sldId id="262" r:id="rId9"/>
    <p:sldId id="269" r:id="rId10"/>
    <p:sldId id="266" r:id="rId11"/>
    <p:sldId id="263" r:id="rId12"/>
    <p:sldId id="271" r:id="rId13"/>
    <p:sldId id="264" r:id="rId14"/>
    <p:sldId id="267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35" r:id="rId24"/>
    <p:sldId id="336" r:id="rId25"/>
    <p:sldId id="323" r:id="rId26"/>
    <p:sldId id="302" r:id="rId27"/>
    <p:sldId id="345" r:id="rId28"/>
    <p:sldId id="337" r:id="rId29"/>
    <p:sldId id="338" r:id="rId30"/>
    <p:sldId id="346" r:id="rId31"/>
    <p:sldId id="350" r:id="rId32"/>
    <p:sldId id="351" r:id="rId33"/>
    <p:sldId id="347" r:id="rId34"/>
    <p:sldId id="352" r:id="rId35"/>
    <p:sldId id="353" r:id="rId36"/>
    <p:sldId id="348" r:id="rId37"/>
    <p:sldId id="354" r:id="rId38"/>
    <p:sldId id="309" r:id="rId39"/>
    <p:sldId id="349" r:id="rId40"/>
    <p:sldId id="312" r:id="rId41"/>
    <p:sldId id="313" r:id="rId42"/>
    <p:sldId id="303" r:id="rId43"/>
    <p:sldId id="281" r:id="rId44"/>
    <p:sldId id="282" r:id="rId45"/>
    <p:sldId id="294" r:id="rId46"/>
    <p:sldId id="286" r:id="rId47"/>
    <p:sldId id="325" r:id="rId48"/>
    <p:sldId id="287" r:id="rId49"/>
    <p:sldId id="340" r:id="rId50"/>
    <p:sldId id="341" r:id="rId51"/>
    <p:sldId id="288" r:id="rId52"/>
    <p:sldId id="334" r:id="rId53"/>
    <p:sldId id="339" r:id="rId54"/>
    <p:sldId id="324" r:id="rId55"/>
    <p:sldId id="342" r:id="rId56"/>
    <p:sldId id="289" r:id="rId57"/>
    <p:sldId id="290" r:id="rId58"/>
    <p:sldId id="343" r:id="rId59"/>
    <p:sldId id="291" r:id="rId60"/>
    <p:sldId id="298" r:id="rId61"/>
    <p:sldId id="344" r:id="rId62"/>
    <p:sldId id="292" r:id="rId63"/>
    <p:sldId id="331" r:id="rId64"/>
    <p:sldId id="332" r:id="rId65"/>
    <p:sldId id="333" r:id="rId66"/>
    <p:sldId id="327" r:id="rId67"/>
    <p:sldId id="328" r:id="rId68"/>
    <p:sldId id="329" r:id="rId69"/>
    <p:sldId id="293" r:id="rId70"/>
  </p:sldIdLst>
  <p:sldSz cx="12192000" cy="6858000"/>
  <p:notesSz cx="6858000" cy="9144000"/>
  <p:embeddedFontLst>
    <p:embeddedFont>
      <p:font typeface="Arial Narrow" panose="020B0606020202030204" pitchFamily="34" charset="0"/>
      <p:regular r:id="rId72"/>
      <p:bold r:id="rId73"/>
      <p:italic r:id="rId74"/>
      <p:boldItalic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Cordia New" panose="020B0304020202020204" pitchFamily="34" charset="-34"/>
      <p:regular r:id="rId82"/>
      <p:bold r:id="rId83"/>
      <p:italic r:id="rId84"/>
      <p:boldItalic r:id="rId85"/>
    </p:embeddedFont>
    <p:embeddedFont>
      <p:font typeface="DSN LardPhrao" panose="020B0604020202020204" charset="-34"/>
      <p:regular r:id="rId86"/>
    </p:embeddedFont>
    <p:embeddedFont>
      <p:font typeface="Gulim" panose="020B0600000101010101" pitchFamily="34" charset="-127"/>
      <p:regular r:id="rId87"/>
    </p:embeddedFont>
    <p:embeddedFont>
      <p:font typeface="TH SarabunPSK" panose="020B0500040200020003" pitchFamily="34" charset="-34"/>
      <p:regular r:id="rId88"/>
      <p:bold r:id="rId89"/>
      <p:italic r:id="rId90"/>
      <p:boldItalic r:id="rId91"/>
    </p:embeddedFont>
    <p:embeddedFont>
      <p:font typeface="Trebuchet MS" panose="020B0603020202020204" pitchFamily="34" charset="0"/>
      <p:regular r:id="rId92"/>
      <p:bold r:id="rId93"/>
      <p:italic r:id="rId94"/>
      <p:boldItalic r:id="rId95"/>
    </p:embeddedFont>
    <p:embeddedFont>
      <p:font typeface="Wingdings 2" panose="05020102010507070707" pitchFamily="18" charset="2"/>
      <p:regular r:id="rId96"/>
    </p:embeddedFont>
    <p:embeddedFont>
      <p:font typeface="Wingdings 3" panose="05040102010807070707" pitchFamily="18" charset="2"/>
      <p:regular r:id="rId9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rrayote boonsiri" initials="wb" lastIdx="2" clrIdx="0">
    <p:extLst>
      <p:ext uri="{19B8F6BF-5375-455C-9EA6-DF929625EA0E}">
        <p15:presenceInfo xmlns:p15="http://schemas.microsoft.com/office/powerpoint/2012/main" userId="73905ed2934909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00CC00"/>
    <a:srgbClr val="99CCFF"/>
    <a:srgbClr val="660066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4" autoAdjust="0"/>
    <p:restoredTop sz="93606" autoAdjust="0"/>
  </p:normalViewPr>
  <p:slideViewPr>
    <p:cSldViewPr snapToGrid="0">
      <p:cViewPr varScale="1">
        <p:scale>
          <a:sx n="63" d="100"/>
          <a:sy n="63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97" Type="http://schemas.openxmlformats.org/officeDocument/2006/relationships/font" Target="fonts/font26.fntdata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92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1.fntdata"/><Relationship Id="rId90" Type="http://schemas.openxmlformats.org/officeDocument/2006/relationships/font" Target="fonts/font19.fntdata"/><Relationship Id="rId95" Type="http://schemas.openxmlformats.org/officeDocument/2006/relationships/font" Target="fonts/font2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6.fntdata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93" Type="http://schemas.openxmlformats.org/officeDocument/2006/relationships/font" Target="fonts/font22.fntdata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96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font" Target="fonts/font23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6AD09-B49C-40E3-AAAB-3C74C127FC1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0FEC4-BC93-4F5F-AAC1-BDD8C5CE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9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0FEC4-BC93-4F5F-AAC1-BDD8C5CE37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6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243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37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87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63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8963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2958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558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9295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188640"/>
            <a:ext cx="9505056" cy="792088"/>
          </a:xfrm>
          <a:prstGeom prst="rect">
            <a:avLst/>
          </a:prstGeom>
        </p:spPr>
        <p:txBody>
          <a:bodyPr/>
          <a:lstStyle>
            <a:lvl1pPr algn="r">
              <a:defRPr sz="3200" i="1">
                <a:latin typeface="Arial Narrow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1371" y="1124745"/>
            <a:ext cx="11425269" cy="489654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  <a:lvl2pPr>
              <a:defRPr sz="2400">
                <a:latin typeface="Arial Narrow" pitchFamily="34" charset="0"/>
              </a:defRPr>
            </a:lvl2pPr>
            <a:lvl3pPr>
              <a:defRPr sz="2400">
                <a:latin typeface="Arial Narrow" pitchFamily="34" charset="0"/>
              </a:defRPr>
            </a:lvl3pPr>
            <a:lvl4pPr>
              <a:defRPr sz="2400">
                <a:latin typeface="Arial Narrow" pitchFamily="34" charset="0"/>
              </a:defRPr>
            </a:lvl4pPr>
            <a:lvl5pPr>
              <a:defRPr sz="2400"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336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6EF63-6CFE-475A-84B1-B97325F3AFE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2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D837A-8B6B-4AF1-90C2-11B346CD732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2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5675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728AB-C0C6-4266-A81C-C8AA0B5BD39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89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25539"/>
            <a:ext cx="538480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125539"/>
            <a:ext cx="538480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0BFAC-8357-454C-9F5B-E5E585C1FA0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80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D8937-38B1-4DB3-988A-23E44F3B412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6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86CAC-AB87-430A-A05E-0D2D205F5FC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62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32E4D-9C8B-436A-A476-2C916153033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8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F4842-D398-4AFA-869D-AC9714E0872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35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57A64-758D-4992-898D-E6F2E57715F6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40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24659-EEE3-453E-A18B-F34F36147B5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45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18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7485" y="274639"/>
            <a:ext cx="8028516" cy="5818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CEB97-50A1-455E-9F7C-F071F37C9CA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65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5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703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70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08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32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12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29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78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0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10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1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70170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68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04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3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24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55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74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08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78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75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6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9800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7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991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478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529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988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EDF16-C990-430D-92B7-1A29CD06DB93}" type="datetimeFigureOut">
              <a:rPr lang="th-TH" smtClean="0"/>
              <a:t>01/07/63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AB2B9B-DA70-4AEC-8CAB-B79B97FE4DB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907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2" descr="su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3"/>
          <p:cNvGrpSpPr>
            <a:grpSpLocks noChangeAspect="1"/>
          </p:cNvGrpSpPr>
          <p:nvPr userDrawn="1"/>
        </p:nvGrpSpPr>
        <p:grpSpPr bwMode="auto">
          <a:xfrm>
            <a:off x="8303685" y="4679951"/>
            <a:ext cx="3456516" cy="1844675"/>
            <a:chOff x="0" y="0"/>
            <a:chExt cx="2359" cy="1678"/>
          </a:xfrm>
        </p:grpSpPr>
        <p:pic>
          <p:nvPicPr>
            <p:cNvPr id="1034" name="Picture 116" descr="SC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" y="318"/>
              <a:ext cx="1010" cy="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7" descr="TREE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726"/>
              <a:ext cx="414" cy="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18" descr="HOME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" y="1174"/>
              <a:ext cx="641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19" descr="TREE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907"/>
              <a:ext cx="32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20" descr="BR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34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115" descr="GR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288"/>
            <a:ext cx="12192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25539"/>
            <a:ext cx="109728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ko-KR"/>
              <a:t>Click to edit Master text styles</a:t>
            </a:r>
          </a:p>
          <a:p>
            <a:pPr lvl="1"/>
            <a:r>
              <a:rPr lang="zh-CN" altLang="ko-KR"/>
              <a:t>Second level</a:t>
            </a:r>
          </a:p>
          <a:p>
            <a:pPr lvl="2"/>
            <a:r>
              <a:rPr lang="zh-CN" altLang="ko-KR"/>
              <a:t>Third level</a:t>
            </a:r>
          </a:p>
          <a:p>
            <a:pPr lvl="3"/>
            <a:r>
              <a:rPr lang="zh-CN" altLang="ko-KR"/>
              <a:t>Fourth level</a:t>
            </a:r>
          </a:p>
          <a:p>
            <a:pPr lvl="4"/>
            <a:r>
              <a:rPr lang="zh-CN" altLang="ko-KR"/>
              <a:t>Fifth level</a:t>
            </a:r>
          </a:p>
        </p:txBody>
      </p:sp>
      <p:sp>
        <p:nvSpPr>
          <p:cNvPr id="410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  <a:ea typeface="Gulim" pitchFamily="34" charset="-127"/>
            </a:endParaRPr>
          </a:p>
        </p:txBody>
      </p:sp>
      <p:sp>
        <p:nvSpPr>
          <p:cNvPr id="410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  <a:ea typeface="Gulim" pitchFamily="34" charset="-127"/>
            </a:endParaRPr>
          </a:p>
        </p:txBody>
      </p:sp>
      <p:sp>
        <p:nvSpPr>
          <p:cNvPr id="410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fld id="{71B26288-CDAF-4D7F-A97A-5D6A9F5BD96B}" type="slidenum">
              <a:rPr lang="en-US" altLang="zh-CN" smtClean="0">
                <a:solidFill>
                  <a:srgbClr val="000000"/>
                </a:solidFill>
                <a:ea typeface="Gulim" pitchFamily="34" charset="-127"/>
              </a:rPr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  <a:ea typeface="Gulim" pitchFamily="34" charset="-127"/>
            </a:endParaRPr>
          </a:p>
        </p:txBody>
      </p:sp>
      <p:sp>
        <p:nvSpPr>
          <p:cNvPr id="1033" name="Rectangle 98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274638"/>
            <a:ext cx="817456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zh-CN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19673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025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77505-95DB-47D5-8AD0-DA12A12A8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6AC9-5ED5-490C-9C94-EF9DC69C15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8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2020/7/1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3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aienews.blogspot.com/2018/10/blog-post_27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ternetmonk.com/archive/62658" TargetMode="Externa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.wikipedia.org/wiki/%E0%B8%81%E0%B8%B2%E0%B8%A3%E0%B8%9B%E0%B8%A3%E0%B8%B0%E0%B8%97%E0%B9%89%E0%B8%A7%E0%B8%87%E0%B9%83%E0%B8%99%E0%B8%8A%E0%B8%B4%E0%B8%A5%E0%B8%B5_%E0%B8%9E.%E0%B8%A8._2562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lickr.com/photos/prachatai/48936725693/" TargetMode="Externa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2020/06/23/weather/mexico-earthquake-southern-coast-intl/index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thairath.co.th/news/foreign/187516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tvhd36.com/news/%E0%B8%9B%E0%B8%A3%E0%B8%B0%E0%B9%80%E0%B8%94%E0%B9%87%E0%B8%99%E0%B8%A3%E0%B9%89%E0%B8%AD%E0%B8%99/128063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thaipbs.or.th/content/288787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airath.co.th/news/society/1744060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thairath.co.th/news/society/187023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airath.co.th/news/local/northeast/1879435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thairath.co.th/news/crime/1871903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techeuropa.eu/using-ai-to-forecast-resource-supplies-in-natural-disasters/98292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6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haitribune.org/contents/detail/308?content_id=28005" TargetMode="External"/><Relationship Id="rId7" Type="http://schemas.openxmlformats.org/officeDocument/2006/relationships/hyperlink" Target="https://pumiparkpost.com/?p=3451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hyperlink" Target="https://www.geothai.net/landslide/" TargetMode="Externa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://mujeresconciencia.com/2016/06/03/ensenando-morir-elisabeth-kubler-ross-1926-2004/" TargetMode="External"/><Relationship Id="rId7" Type="http://schemas.openxmlformats.org/officeDocument/2006/relationships/image" Target="../media/image74.png"/><Relationship Id="rId12" Type="http://schemas.microsoft.com/office/2007/relationships/hdphoto" Target="../media/hdphoto6.wdp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hyperlink" Target="https://en.wikiversity.org/wiki/Motivation_and_emotion/Book/2018/Bereavement_and_emotion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leanchange.org/2014/02/navigating-organizational-change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illopedia.com/interesting/days-that-changed-the-world-2000-2009/" TargetMode="External"/><Relationship Id="rId7" Type="http://schemas.openxmlformats.org/officeDocument/2006/relationships/hyperlink" Target="http://theconversation.com/explainer-how-to-prepare-for-a-tsunami-6482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hyperlink" Target="http://www.geologypage.com/2014/10/underwater-landslide-doubled-size-of.html" TargetMode="External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013_Jakarta_Flood" TargetMode="External"/><Relationship Id="rId7" Type="http://schemas.openxmlformats.org/officeDocument/2006/relationships/hyperlink" Target="https://brewminate.com/boomtown-flood-town-unchecked-development-and-the-risks-for-houston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hyperlink" Target="https://en.wikipedia.org/wiki/2008_Vietnam_floods" TargetMode="Externa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rteng.com/%E0%B8%84%E0%B8%B3%E0%B8%A8%E0%B8%B1%E0%B8%9E%E0%B8%97%E0%B9%8C%E0%B8%99%E0%B9%88%E0%B8%B2%E0%B8%A3%E0%B8%B9%E0%B9%89%E0%B9%83%E0%B8%99%E0%B9%80%E0%B8%AB%E0%B8%95%E0%B8%B8%E0%B8%81%E0%B8%B2%E0%B8%A3/" TargetMode="External"/><Relationship Id="rId7" Type="http://schemas.openxmlformats.org/officeDocument/2006/relationships/hyperlink" Target="https://pxhere.com/th/photo/718155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s://www.flickr.com/photos/prachatai/47553532241/" TargetMode="Externa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.unu.edu/en/solutions-for-those-at-risk-of-climate-disaster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ternationalrivers.org/blogs/257/india%E2%80%99s-himalayan-floods-a-man-made-disaster" TargetMode="Externa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miparkpost.com/?p=10266" TargetMode="External"/><Relationship Id="rId7" Type="http://schemas.openxmlformats.org/officeDocument/2006/relationships/hyperlink" Target="http://pitloknews.com/main/?p=2426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hyperlink" Target="http://www.thaitribune.org/contents/detail/335?content_id=25067&amp;rand=1484219252" TargetMode="Externa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3"/>
          <p:cNvSpPr>
            <a:spLocks noChangeArrowheads="1"/>
          </p:cNvSpPr>
          <p:nvPr/>
        </p:nvSpPr>
        <p:spPr bwMode="auto">
          <a:xfrm>
            <a:off x="7104063" y="6553200"/>
            <a:ext cx="2343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414141"/>
                </a:solidFill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4DD21A-F19F-4FDF-8E1C-F4E92DB9886C}"/>
              </a:ext>
            </a:extLst>
          </p:cNvPr>
          <p:cNvSpPr txBox="1">
            <a:spLocks/>
          </p:cNvSpPr>
          <p:nvPr/>
        </p:nvSpPr>
        <p:spPr>
          <a:xfrm>
            <a:off x="592666" y="749353"/>
            <a:ext cx="9546757" cy="1912339"/>
          </a:xfrm>
          <a:prstGeom prst="rect">
            <a:avLst/>
          </a:prstGeom>
          <a:solidFill>
            <a:srgbClr val="99CCFF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5pPr>
            <a:lvl6pPr marL="4572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6pPr>
            <a:lvl7pPr marL="9144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7pPr>
            <a:lvl8pPr marL="13716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8pPr>
            <a:lvl9pPr marL="18288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9pPr>
          </a:lstStyle>
          <a:p>
            <a:pPr algn="ctr"/>
            <a:r>
              <a:rPr lang="th-TH" sz="6000" b="1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สถานการณ์ความเจ็บป่วยทางจิต</a:t>
            </a:r>
            <a:endParaRPr lang="en-US" sz="6000" b="1" kern="0" dirty="0">
              <a:solidFill>
                <a:srgbClr val="00206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algn="ctr"/>
            <a:r>
              <a:rPr lang="th-TH" sz="6000" b="1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จากเหตุการณ์ความรุนแรง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C8EDFB1-0FA8-4142-8627-C029B7FBD719}"/>
              </a:ext>
            </a:extLst>
          </p:cNvPr>
          <p:cNvSpPr txBox="1">
            <a:spLocks/>
          </p:cNvSpPr>
          <p:nvPr/>
        </p:nvSpPr>
        <p:spPr>
          <a:xfrm>
            <a:off x="6204031" y="3659046"/>
            <a:ext cx="4896959" cy="19893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th-TH" sz="3600" b="1" kern="0" dirty="0" err="1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พญ</a:t>
            </a:r>
            <a:r>
              <a:rPr lang="th-TH" sz="3600" b="1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.จุฬาลักษณ์ ตรีสุวรรณ</a:t>
            </a:r>
            <a:r>
              <a:rPr lang="th-TH" sz="3600" b="1" kern="0" dirty="0" err="1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วัฒน์</a:t>
            </a:r>
            <a:r>
              <a:rPr lang="th-TH" sz="3600" b="1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</a:t>
            </a:r>
          </a:p>
          <a:p>
            <a:pPr marL="0" indent="0" algn="ctr">
              <a:buNone/>
            </a:pPr>
            <a:r>
              <a:rPr lang="th-TH" sz="3600" b="1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จิตแพทย์</a:t>
            </a:r>
          </a:p>
          <a:p>
            <a:pPr marL="0" indent="0" algn="ctr">
              <a:buNone/>
            </a:pPr>
            <a:r>
              <a:rPr lang="th-TH" sz="3600" b="1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สถาบันกัลยาราชนครินทร์</a:t>
            </a:r>
          </a:p>
        </p:txBody>
      </p:sp>
    </p:spTree>
    <p:extLst>
      <p:ext uri="{BB962C8B-B14F-4D97-AF65-F5344CB8AC3E}">
        <p14:creationId xmlns:p14="http://schemas.microsoft.com/office/powerpoint/2010/main" val="42564663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B41DF0-ABE5-4F30-A34C-43642DC37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9359" y="11934"/>
            <a:ext cx="5828453" cy="6846066"/>
          </a:xfrm>
          <a:prstGeom prst="rect">
            <a:avLst/>
          </a:prstGeom>
          <a:ln w="38100">
            <a:solidFill>
              <a:srgbClr val="99CCFF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7AEB0D-E288-4F4E-99C9-09983DED3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800" y="10160"/>
            <a:ext cx="6207760" cy="6858000"/>
          </a:xfrm>
          <a:prstGeom prst="rect">
            <a:avLst/>
          </a:prstGeom>
          <a:ln w="38100">
            <a:solidFill>
              <a:srgbClr val="99CCFF"/>
            </a:solidFill>
          </a:ln>
        </p:spPr>
      </p:pic>
    </p:spTree>
    <p:extLst>
      <p:ext uri="{BB962C8B-B14F-4D97-AF65-F5344CB8AC3E}">
        <p14:creationId xmlns:p14="http://schemas.microsoft.com/office/powerpoint/2010/main" val="298616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4EBD45-41CA-4351-A6F5-3BCD0F1AF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31293" y="0"/>
            <a:ext cx="606070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7C147-168B-4559-A16E-17FF82FA7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6131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24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4800600"/>
            <a:ext cx="121920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thaiDist"/>
            <a:r>
              <a:rPr lang="en-US" b="1" dirty="0">
                <a:solidFill>
                  <a:prstClr val="white"/>
                </a:solidFill>
              </a:rPr>
              <a:t>      </a:t>
            </a:r>
            <a:r>
              <a:rPr lang="th-TH" b="1" dirty="0">
                <a:solidFill>
                  <a:prstClr val="white"/>
                </a:solidFill>
              </a:rPr>
              <a:t>ช่วงเวลา ๑๐.๐๐ น.เศษ ของวันศุกร์ที่ ๑๓ สิงหาคม ๒๕๓๖ เกิดเสียงดังสนั่นราวกับแผ่นดินไหวกลางเมืองโคราช สร้างความตื่นตระหนกให้กับผู้คนที่อาศัยอยู่บริเวณนั้นเป็นอย่างมาก รวมถึงสำนักงานหนังสือพิมพ์โคราชคนอีสานที่ตั้งอยู่ห่างจากที่เกิดเหตุไม่ถึง ๑๐๐ เมตร ไม่มีใครคาดคิดว่า เสียงนั้นจะกลายเป็นโศกนาฏกรรมครั้งใหญ่ของจังหวัดนครราชสีมา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1028" name="Picture 4" descr="ข่าว Like สาระ - ย้อนรำลึก 25 ปี! โศกนาฏกรรม 'โรงแรมรอยัลพลาซ่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6790944" y="228600"/>
            <a:ext cx="35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</a:rPr>
              <a:t>โรงแรง</a:t>
            </a:r>
            <a:r>
              <a:rPr lang="th-TH" b="1" dirty="0" err="1">
                <a:solidFill>
                  <a:prstClr val="black"/>
                </a:solidFill>
              </a:rPr>
              <a:t>รอยัล</a:t>
            </a:r>
            <a:r>
              <a:rPr lang="th-TH" b="1" dirty="0">
                <a:solidFill>
                  <a:prstClr val="black"/>
                </a:solidFill>
              </a:rPr>
              <a:t>พลาซ่า จ.โคราช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10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thairath.co.th/media/dFQROr7oWzulq5FZUEj68XuWa55GhgFYQQI2smoK22KG0Vk256fvxQHCyAbO0yJWl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4519061"/>
            <a:ext cx="12192000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    </a:t>
            </a:r>
            <a:r>
              <a:rPr lang="th-TH" sz="3000" b="1" dirty="0">
                <a:solidFill>
                  <a:schemeClr val="bg1"/>
                </a:solidFill>
              </a:rPr>
              <a:t>สำนักข่าว </a:t>
            </a:r>
            <a:r>
              <a:rPr lang="th-TH" sz="3000" b="1" dirty="0">
                <a:solidFill>
                  <a:schemeClr val="bg1"/>
                </a:solidFill>
                <a:hlinkClick r:id="rId3"/>
              </a:rPr>
              <a:t>ซีเอ็นเอ็น</a:t>
            </a:r>
            <a:r>
              <a:rPr lang="th-TH" sz="3000" b="1" dirty="0">
                <a:solidFill>
                  <a:schemeClr val="bg1"/>
                </a:solidFill>
              </a:rPr>
              <a:t> รายงานว่า แผ่นดินไหวระดับ 7.4 แมก</a:t>
            </a:r>
            <a:r>
              <a:rPr lang="th-TH" sz="3000" b="1" dirty="0" err="1">
                <a:solidFill>
                  <a:schemeClr val="bg1"/>
                </a:solidFill>
              </a:rPr>
              <a:t>นิจูด</a:t>
            </a:r>
            <a:r>
              <a:rPr lang="th-TH" sz="3000" b="1" dirty="0">
                <a:solidFill>
                  <a:schemeClr val="bg1"/>
                </a:solidFill>
              </a:rPr>
              <a:t>ครั้งนี้เกิดขึ้นเมื่อเวลาประมาณ 10.29 น. วันอังคารที่ 23 มิ.ย. 2563 ตามเวลาท้องถิ่น จุดศูนย์กลางแผ่นดินไหวอยู่ห่างจากเมืองซานตา มา</a:t>
            </a:r>
            <a:r>
              <a:rPr lang="th-TH" sz="3000" b="1" dirty="0" err="1">
                <a:solidFill>
                  <a:schemeClr val="bg1"/>
                </a:solidFill>
              </a:rPr>
              <a:t>เรีย</a:t>
            </a:r>
            <a:r>
              <a:rPr lang="th-TH" sz="3000" b="1" dirty="0">
                <a:solidFill>
                  <a:schemeClr val="bg1"/>
                </a:solidFill>
              </a:rPr>
              <a:t> ซาโป</a:t>
            </a:r>
            <a:r>
              <a:rPr lang="th-TH" sz="3000" b="1" dirty="0" err="1">
                <a:solidFill>
                  <a:schemeClr val="bg1"/>
                </a:solidFill>
              </a:rPr>
              <a:t>ติตลาน</a:t>
            </a:r>
            <a:r>
              <a:rPr lang="th-TH" sz="3000" b="1" dirty="0">
                <a:solidFill>
                  <a:schemeClr val="bg1"/>
                </a:solidFill>
              </a:rPr>
              <a:t> ในรัฐโออาซากา ทางใต้ของเม็กซิโก มีผู้เสียชีวิต 2 ศพ และ</a:t>
            </a:r>
            <a:r>
              <a:rPr lang="th-TH" sz="3000" b="1" dirty="0" err="1">
                <a:solidFill>
                  <a:schemeClr val="bg1"/>
                </a:solidFill>
              </a:rPr>
              <a:t>เกิดสึ</a:t>
            </a:r>
            <a:r>
              <a:rPr lang="th-TH" sz="3000" b="1" dirty="0">
                <a:solidFill>
                  <a:schemeClr val="bg1"/>
                </a:solidFill>
              </a:rPr>
              <a:t>นามิขนาดเล็กซัดเข้าชายฝั่งด้วย</a:t>
            </a:r>
          </a:p>
          <a:p>
            <a:pPr algn="r"/>
            <a:r>
              <a:rPr lang="en-US" sz="1800" dirty="0">
                <a:solidFill>
                  <a:prstClr val="white"/>
                </a:solidFill>
                <a:hlinkClick r:id="rId4"/>
              </a:rPr>
              <a:t>https://www.thairath.co.th/news/foreign/1875165</a:t>
            </a:r>
            <a:endParaRPr lang="en-US" sz="1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82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img.pptvhd36.com/thumbor/2020/06/24/b75a48a177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056" name="Picture 8" descr="เผยคลิป !! ถังออกซิเจน ในรถกู้ภัย ระเบิดกลางรพ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569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5698156"/>
            <a:ext cx="12192000" cy="1159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b="1" dirty="0">
                <a:solidFill>
                  <a:prstClr val="white"/>
                </a:solidFill>
              </a:rPr>
              <a:t>เมื่อวันที่ 24 มิ.ย. 2563 ขณะเจ้าหน้าที่กู้ภัยกำลังนำผู้ป่วยชายคนหนึ่ง ขึ้นรถตู้บริเวณหน้าตึกโรคหัวใจ โรงพยาบาลศูนย์เจ้าพระยายมราช อ.เมือง จ.สุพรรณบุรี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8098055" y="6457890"/>
            <a:ext cx="409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prstClr val="white"/>
                </a:solidFill>
              </a:rPr>
              <a:t>ที่มา 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https://www.pptvhd36.com/news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4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ด่วน! วิสามัญฆาตกรรมมือกราดยิงโคราช เสียชีวิต 20 คน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4803006"/>
            <a:ext cx="12192000" cy="2054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thaiDist"/>
            <a:r>
              <a:rPr lang="en-US" sz="2400" b="1" dirty="0">
                <a:solidFill>
                  <a:prstClr val="white"/>
                </a:solidFill>
              </a:rPr>
              <a:t>	</a:t>
            </a:r>
            <a:r>
              <a:rPr lang="th-TH" sz="2400" b="1" dirty="0">
                <a:solidFill>
                  <a:prstClr val="white"/>
                </a:solidFill>
              </a:rPr>
              <a:t>วิสามัญฆาตกรรมผู้ก่อเหตุกราดยิงกลางห้างเทอร์มินอล 21 จ.นครราชสีมา มีผู้เสียชีวิตเบื้องต้น 20 คน และบาดเจ็บ 42 คน นายกรัฐมนตรี ลงพื้นที่ให้กำลังใจและเยี่ยมผู้บาดเจ็บจากเหตุการณ์ ขณะที่กองทัพบกออกแถลงการณ์เสียใจอย่างสุดซึ้ง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th-TH" sz="2400" b="1" dirty="0">
                <a:solidFill>
                  <a:prstClr val="white"/>
                </a:solidFill>
              </a:rPr>
              <a:t>รายงานความคืบหน้า วันที่ 9 ก.พ.2563 ความคืบหน้าเหตุการณ์กราดยิงในพื้นที่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th-TH" sz="2400" b="1" dirty="0">
                <a:solidFill>
                  <a:prstClr val="white"/>
                </a:solidFill>
              </a:rPr>
              <a:t>จ.นครราชสีมา ตั้งแต่วันที่ (8 ก.พ.63) ซึ่งใช้เวลานานกว่า 17 ชั่วโมง ล่าสุดเวลา 09.13 น.เจ้าหน้าที่เจ้าหน้าที่ตำรวจทยอยออกมาจากห้างเทอร์มินอล 21 และเรียกทีมกู้ภัย พร้อมตำรวจพิสูจน์หลักฐานเข้าไปด้านในห้าง โดยตำรวจในที่เกิดเหตุระบุว่า ผู้ก่อเหตุถูกวิสามัญฆาตกรรมแล้ว </a:t>
            </a:r>
          </a:p>
          <a:p>
            <a:pPr algn="r"/>
            <a:r>
              <a:rPr lang="en-US" sz="1800" dirty="0">
                <a:solidFill>
                  <a:prstClr val="white"/>
                </a:solidFill>
                <a:hlinkClick r:id="rId3"/>
              </a:rPr>
              <a:t>https://news.thaipbs.or.th/content/288787</a:t>
            </a: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6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thairath.co.th/media/dFQROr7oWzulq5FZYjXds8RhBhPYlcQo9YiShuyihZF3zc8WhsdQKy6fuIP4RSQHC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5138928"/>
            <a:ext cx="12192000" cy="171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b="1" dirty="0">
                <a:solidFill>
                  <a:prstClr val="white"/>
                </a:solidFill>
              </a:rPr>
              <a:t>เมื่อวันที่ 10 มกราคม 2563 เหตุสะเทือนขวัญคนไทย หลังโจรบุกเดี่ยวปล้นร้านทองออโรร่า สาขาลพบุรี ได้ทองไปยังไม่พอกระหน่ำยิงประชาชนที่มาเดินห้าง เสียชีวิต 3 คน หนึ่งในนั้นมีเด็กชายวัย 2 ขวบ พบผู้บาดเจ็บอีก 4 คน ตำรวจปิดเมืองล่า ตามหาคนร้าย</a:t>
            </a:r>
            <a:endParaRPr lang="en-US" sz="1800" dirty="0">
              <a:solidFill>
                <a:prstClr val="white"/>
              </a:solidFill>
              <a:hlinkClick r:id="rId3"/>
            </a:endParaRPr>
          </a:p>
          <a:p>
            <a:pPr algn="r"/>
            <a:r>
              <a:rPr lang="en-US" sz="1800" dirty="0">
                <a:solidFill>
                  <a:prstClr val="white"/>
                </a:solidFill>
                <a:hlinkClick r:id="rId3"/>
              </a:rPr>
              <a:t>https://www.thairath.co.th/news/society/1744060</a:t>
            </a: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9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thairath.co.th/media/Dtbezn3nNUxytg04N0wZsmNDOyRF4rRZ7BoNzhZEgwPx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thairath.co.th/media/dFQROr7oWzulq5FZUEj9zUbBITABtYer9eQhYu8LW3zAS5MUehkkhMpAuZ3nvWgkD1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r="11877"/>
          <a:stretch/>
        </p:blipFill>
        <p:spPr bwMode="auto">
          <a:xfrm>
            <a:off x="0" y="3456432"/>
            <a:ext cx="5053263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053263" y="3456432"/>
            <a:ext cx="7138737" cy="3401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000" b="1" dirty="0">
                <a:solidFill>
                  <a:prstClr val="white"/>
                </a:solidFill>
              </a:rPr>
              <a:t>วันที่ 17 มิ.ย. 63 จุดเริ่มต้นจากอาการปวดท้อง สู่คดีสะเทือนใจคนไทย เด็กหญิงวัย 12 ปี ถูกญาติ 5 คน ข่มขืนนานถึง 2 ปี และมีเด็กชายอายุ 11 ปี และ 14 ปี ร่วมด้วย</a:t>
            </a:r>
            <a:endParaRPr lang="en-US" sz="3000" b="1" dirty="0">
              <a:solidFill>
                <a:prstClr val="white"/>
              </a:solidFill>
            </a:endParaRPr>
          </a:p>
          <a:p>
            <a:endParaRPr lang="en-US" sz="3000" b="1" dirty="0">
              <a:solidFill>
                <a:prstClr val="white"/>
              </a:solidFill>
            </a:endParaRPr>
          </a:p>
          <a:p>
            <a:endParaRPr lang="th-TH" sz="3000" b="1" dirty="0">
              <a:solidFill>
                <a:prstClr val="white"/>
              </a:solidFill>
            </a:endParaRPr>
          </a:p>
          <a:p>
            <a:pPr algn="r"/>
            <a:r>
              <a:rPr lang="en-US" sz="1800" dirty="0">
                <a:solidFill>
                  <a:prstClr val="white"/>
                </a:solidFill>
                <a:hlinkClick r:id="rId4"/>
              </a:rPr>
              <a:t>https://www.thairath.co.th/news/society/1870233</a:t>
            </a: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05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thairath.co.th/media/dFQROr7oWzulq5FZUEj2Rgc9U4nW9wkEOxWz0G9FdbuouLMsjN3SVA4cV2crwPCwi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44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4443985"/>
            <a:ext cx="12192000" cy="2414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400" b="1" dirty="0">
                <a:solidFill>
                  <a:prstClr val="white"/>
                </a:solidFill>
              </a:rPr>
              <a:t>วันที่ 30 มิ.ย.63 จากเหตุเพลิงไหม้บ้านเลขที่ 227 หมู่ 11 บ้านนาเชือก ต.นาเชือก อ.ยางตลาด จ.กาฬสินธุ์ ซึ่งเป็นบ้านของ นางสวาท </a:t>
            </a:r>
            <a:r>
              <a:rPr lang="th-TH" sz="2400" b="1" dirty="0" err="1">
                <a:solidFill>
                  <a:prstClr val="white"/>
                </a:solidFill>
              </a:rPr>
              <a:t>ภูมาต</a:t>
            </a:r>
            <a:r>
              <a:rPr lang="th-TH" sz="2400" b="1" dirty="0">
                <a:solidFill>
                  <a:prstClr val="white"/>
                </a:solidFill>
              </a:rPr>
              <a:t>นา อายุ 72 ปี วอดทั้งหลัง และลุกลามไปยังบ้านเลขที่ 35 ของนาง</a:t>
            </a:r>
            <a:r>
              <a:rPr lang="th-TH" sz="2400" b="1" dirty="0" err="1">
                <a:solidFill>
                  <a:prstClr val="white"/>
                </a:solidFill>
              </a:rPr>
              <a:t>รุ่งน</a:t>
            </a:r>
            <a:r>
              <a:rPr lang="th-TH" sz="2400" b="1" dirty="0">
                <a:solidFill>
                  <a:prstClr val="white"/>
                </a:solidFill>
              </a:rPr>
              <a:t>ถา จุตาทิพย์ ที่อยู่ข้างเคียงเสียหายเกือบทั้งหลัง โดยหลังเกิดเหตุเจ้าหน้าที่ได้สอบถามพยานแวดล้อมและตรวจสอบที่เหตุ เบื้องต้นทราบว่าเป็นการจุดไฟเผา พร้อมกับคุมตัวนางสาวจารุ</a:t>
            </a:r>
            <a:r>
              <a:rPr lang="th-TH" sz="2400" b="1" dirty="0" err="1">
                <a:solidFill>
                  <a:prstClr val="white"/>
                </a:solidFill>
              </a:rPr>
              <a:t>วรรณ</a:t>
            </a:r>
            <a:r>
              <a:rPr lang="th-TH" sz="2400" b="1" dirty="0">
                <a:solidFill>
                  <a:prstClr val="white"/>
                </a:solidFill>
              </a:rPr>
              <a:t> ศรีคำ อายุ 23 ปี หลานสาวนางสวาท เจ้าของบ้านหลังแรก ซึ่งเป็นผู้จุดไฟ เนื่องจากเสพ</a:t>
            </a:r>
            <a:r>
              <a:rPr lang="th-TH" sz="2400" b="1" dirty="0" err="1">
                <a:solidFill>
                  <a:prstClr val="white"/>
                </a:solidFill>
              </a:rPr>
              <a:t>ยาเสพติด</a:t>
            </a:r>
            <a:r>
              <a:rPr lang="th-TH" sz="2400" b="1" dirty="0">
                <a:solidFill>
                  <a:prstClr val="white"/>
                </a:solidFill>
              </a:rPr>
              <a:t>ก่อนก่อเหตุ เบื้องต้นยังให้การวกวน</a:t>
            </a:r>
          </a:p>
          <a:p>
            <a:pPr algn="ctr"/>
            <a:endParaRPr lang="en-US" sz="1800" dirty="0">
              <a:solidFill>
                <a:prstClr val="white"/>
              </a:solidFill>
              <a:hlinkClick r:id="rId3"/>
            </a:endParaRPr>
          </a:p>
          <a:p>
            <a:pPr algn="r"/>
            <a:r>
              <a:rPr lang="en-US" sz="1800" dirty="0">
                <a:solidFill>
                  <a:prstClr val="white"/>
                </a:solidFill>
                <a:hlinkClick r:id="rId3"/>
              </a:rPr>
              <a:t>https://www.thairath.co.th/news/local/northeast/1879435</a:t>
            </a: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14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4957011"/>
            <a:ext cx="12192000" cy="1900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b="1" dirty="0">
              <a:solidFill>
                <a:prstClr val="white"/>
              </a:solidFill>
            </a:endParaRPr>
          </a:p>
          <a:p>
            <a:r>
              <a:rPr lang="th-TH" sz="2400" b="1" dirty="0">
                <a:solidFill>
                  <a:prstClr val="white"/>
                </a:solidFill>
              </a:rPr>
              <a:t>เหตุสลดเมื่อช่วงหัวค่ำวันที่ 16 มิ.ย.เพื่อนบ้านพบศพชายวัย 58 ปี เสียชีวิตในสภาพโดนมีดฟันกลางหน้าผากเป็นแผลฉกรรจ์ เลือดนองเต็มพื้นบ้านภายในซอยชุมชนท่าทราย พร้อมภาพสยองอวัยวะเพศถูกตัดขาดกระจุยไปทั้งหมด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th-TH" sz="2400" b="1" dirty="0">
                <a:solidFill>
                  <a:prstClr val="white"/>
                </a:solidFill>
              </a:rPr>
              <a:t>ผู้ก่อเหตุไม่ใช่ใคร เป็นลูกสาวแท้ๆ วัย 29 ปี ลงมือกระทำ เนื่องจากเพื่อนบ้านในละแวกนั้นเห็นความผิดปกติ เลือดเต็มร่างหญิงสาวผู้ฆ่าพ่อ ขณะเดินผ่านไปในสภาพกระเซอะกระเซิง แววตาเหม่อลอย ก่อนหนีหายจากไปในเวลาอันรวดเร็ว</a:t>
            </a:r>
            <a:endParaRPr lang="en-US" sz="1800" dirty="0">
              <a:solidFill>
                <a:prstClr val="white"/>
              </a:solidFill>
              <a:hlinkClick r:id="rId2"/>
            </a:endParaRPr>
          </a:p>
          <a:p>
            <a:pPr algn="r"/>
            <a:r>
              <a:rPr lang="en-US" sz="1800" dirty="0">
                <a:solidFill>
                  <a:prstClr val="white"/>
                </a:solidFill>
                <a:hlinkClick r:id="rId2"/>
              </a:rPr>
              <a:t>https://www.thairath.co.th/news/crime/1871903</a:t>
            </a:r>
            <a:endParaRPr lang="th-TH" sz="1800" dirty="0">
              <a:solidFill>
                <a:prstClr val="white"/>
              </a:solidFill>
            </a:endParaRPr>
          </a:p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AutoShape 11" descr="https://cm.g.doubleclick.net/pixel?google_nid=adaptv_dbm&amp;google_cm&amp;google_sc&amp;_origin=0&amp;gdpr=0&amp;gdpr_consent=&amp;nsync=1"/>
          <p:cNvSpPr>
            <a:spLocks noChangeAspect="1" noChangeArrowheads="1"/>
          </p:cNvSpPr>
          <p:nvPr/>
        </p:nvSpPr>
        <p:spPr bwMode="auto">
          <a:xfrm>
            <a:off x="1679575" y="4034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8205" name="Picture 13" descr="https://www.thairath.co.th/media/Dtbezn3nNUxytg04N0wZzJS0QNrVHl5saugtCxLNKvEH1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95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8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306128" y="262144"/>
            <a:ext cx="3402612" cy="83099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ภาวะวิกฤติ </a:t>
            </a:r>
            <a:r>
              <a:rPr lang="en-US" sz="480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1ECB0-798B-46AB-9016-3DF051628E39}"/>
              </a:ext>
            </a:extLst>
          </p:cNvPr>
          <p:cNvSpPr txBox="1">
            <a:spLocks/>
          </p:cNvSpPr>
          <p:nvPr/>
        </p:nvSpPr>
        <p:spPr>
          <a:xfrm>
            <a:off x="601884" y="1330781"/>
            <a:ext cx="10833903" cy="34379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thaiDist">
              <a:buNone/>
            </a:pPr>
            <a:r>
              <a:rPr lang="en-US" sz="3600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th-TH" sz="3600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ภาวะชั่วคราวที่เกิดขึ้นเมื่อบุคคลรับรู้ว่า มีสิ่งคุกคามต่อตัวเขา ภาพพจน์ของเขา หรือเป้าหมายในชีวิตของเขา</a:t>
            </a:r>
            <a:endParaRPr lang="en-US" sz="3600" kern="0" dirty="0">
              <a:solidFill>
                <a:srgbClr val="00206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marL="0" indent="0" algn="thaiDist">
              <a:buNone/>
            </a:pPr>
            <a:endParaRPr lang="th-TH" sz="1000" kern="0" dirty="0">
              <a:solidFill>
                <a:srgbClr val="00206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marL="0" indent="0" algn="thaiDist">
              <a:buNone/>
            </a:pPr>
            <a:r>
              <a:rPr lang="en-US" sz="3600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th-TH" sz="3600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ภาวะนั้นทำให้บุคคลเกิดการเปลี่ยนแปลง และการปรับตัว โดยวิธีการที่ใช้คิด หรือ แก้ปัญหา ในรูปแบบเดิมของบุคคลนั้น ไม่เพียงพอที่จะลดความตึงเครียดได้ ทำให้บุคคลนั้น เสีย ความ</a:t>
            </a:r>
            <a:r>
              <a:rPr lang="th-TH" sz="3600" kern="0" dirty="0" err="1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สมดุลย์</a:t>
            </a:r>
            <a:r>
              <a:rPr lang="th-TH" sz="3600" kern="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ของชีวิตไป</a:t>
            </a:r>
          </a:p>
        </p:txBody>
      </p:sp>
    </p:spTree>
    <p:extLst>
      <p:ext uri="{BB962C8B-B14F-4D97-AF65-F5344CB8AC3E}">
        <p14:creationId xmlns:p14="http://schemas.microsoft.com/office/powerpoint/2010/main" val="1850687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9250"/>
            <a:ext cx="12191999" cy="1004450"/>
          </a:xfrm>
          <a:prstGeom prst="rect">
            <a:avLst/>
          </a:prstGeom>
          <a:solidFill>
            <a:srgbClr val="00CC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DSN LardPhrao" panose="00000400000000000000" pitchFamily="2" charset="-34"/>
                <a:cs typeface="DSN LardPhrao" panose="00000400000000000000" pitchFamily="2" charset="-34"/>
              </a:rPr>
              <a:t>ภัยพิบัติ </a:t>
            </a:r>
            <a:r>
              <a:rPr kumimoji="0" lang="en-US" sz="6000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DSN LardPhrao" panose="00000400000000000000" pitchFamily="2" charset="-34"/>
                <a:cs typeface="DSN LardPhrao" panose="00000400000000000000" pitchFamily="2" charset="-34"/>
              </a:rPr>
              <a:t>(Disasters)</a:t>
            </a:r>
            <a:endParaRPr kumimoji="0" lang="th-TH" sz="6000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93019" y="1203151"/>
            <a:ext cx="1023165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defRPr/>
            </a:pPr>
            <a:r>
              <a:rPr lang="th-TH" altLang="zh-CN" sz="4400" dirty="0">
                <a:solidFill>
                  <a:prstClr val="black"/>
                </a:solidFill>
                <a:latin typeface="DSN LardPhrao" panose="00000400000000000000" pitchFamily="2" charset="-34"/>
                <a:ea typeface="宋体" panose="02010600030101010101" pitchFamily="2" charset="-122"/>
                <a:cs typeface="DSN LardPhrao" panose="00000400000000000000" pitchFamily="2" charset="-34"/>
              </a:rPr>
              <a:t>คือ เหตุการณ์ที่</a:t>
            </a:r>
          </a:p>
          <a:p>
            <a:pPr lvl="2" indent="-182880">
              <a:lnSpc>
                <a:spcPct val="150000"/>
              </a:lnSpc>
              <a:buClr>
                <a:srgbClr val="5B9BD5">
                  <a:shade val="75000"/>
                </a:srgbClr>
              </a:buClr>
              <a:buFont typeface="Wingdings"/>
              <a:buChar char=""/>
              <a:defRPr/>
            </a:pPr>
            <a:r>
              <a:rPr lang="th-TH" sz="3600" dirty="0">
                <a:solidFill>
                  <a:prstClr val="black"/>
                </a:solidFill>
                <a:latin typeface="DSN LardPhrao" panose="00000400000000000000" pitchFamily="2" charset="-34"/>
                <a:ea typeface="SimSun" pitchFamily="2" charset="-122"/>
                <a:cs typeface="DSN LardPhrao" panose="00000400000000000000" pitchFamily="2" charset="-34"/>
              </a:rPr>
              <a:t>ทำให้เกิดการสูญเสียชีวิต</a:t>
            </a:r>
          </a:p>
          <a:p>
            <a:pPr lvl="2" indent="-182880">
              <a:lnSpc>
                <a:spcPct val="150000"/>
              </a:lnSpc>
              <a:buClr>
                <a:srgbClr val="5B9BD5">
                  <a:shade val="75000"/>
                </a:srgbClr>
              </a:buClr>
              <a:buFont typeface="Wingdings"/>
              <a:buChar char=""/>
              <a:defRPr/>
            </a:pPr>
            <a:r>
              <a:rPr lang="th-TH" sz="3600" dirty="0">
                <a:solidFill>
                  <a:prstClr val="black"/>
                </a:solidFill>
                <a:latin typeface="DSN LardPhrao" panose="00000400000000000000" pitchFamily="2" charset="-34"/>
                <a:ea typeface="SimSun" pitchFamily="2" charset="-122"/>
                <a:cs typeface="DSN LardPhrao" panose="00000400000000000000" pitchFamily="2" charset="-34"/>
              </a:rPr>
              <a:t>ทำให้เกิดความเสียหายอย่างใหญ่หลวง</a:t>
            </a:r>
          </a:p>
          <a:p>
            <a:pPr lvl="2" indent="-182880">
              <a:lnSpc>
                <a:spcPct val="150000"/>
              </a:lnSpc>
              <a:buClr>
                <a:srgbClr val="5B9BD5">
                  <a:shade val="75000"/>
                </a:srgbClr>
              </a:buClr>
              <a:buFont typeface="Wingdings"/>
              <a:buChar char=""/>
              <a:defRPr/>
            </a:pPr>
            <a:r>
              <a:rPr lang="th-TH" sz="3600" dirty="0">
                <a:solidFill>
                  <a:prstClr val="black"/>
                </a:solidFill>
                <a:latin typeface="DSN LardPhrao" panose="00000400000000000000" pitchFamily="2" charset="-34"/>
                <a:ea typeface="SimSun" pitchFamily="2" charset="-122"/>
                <a:cs typeface="DSN LardPhrao" panose="00000400000000000000" pitchFamily="2" charset="-34"/>
              </a:rPr>
              <a:t>สร้างความยุ่งยากในการดำเนินชีวิตตามปกติของชุมชน หรือของประเทศ</a:t>
            </a:r>
          </a:p>
          <a:p>
            <a:pPr lvl="2" indent="-182880">
              <a:lnSpc>
                <a:spcPct val="150000"/>
              </a:lnSpc>
              <a:buClr>
                <a:srgbClr val="5B9BD5">
                  <a:shade val="75000"/>
                </a:srgbClr>
              </a:buClr>
              <a:buFont typeface="Wingdings"/>
              <a:buChar char=""/>
              <a:defRPr/>
            </a:pPr>
            <a:r>
              <a:rPr lang="th-TH" sz="3600" dirty="0">
                <a:solidFill>
                  <a:prstClr val="black"/>
                </a:solidFill>
                <a:latin typeface="DSN LardPhrao" panose="00000400000000000000" pitchFamily="2" charset="-34"/>
                <a:ea typeface="SimSun" pitchFamily="2" charset="-122"/>
                <a:cs typeface="DSN LardPhrao" panose="00000400000000000000" pitchFamily="2" charset="-34"/>
              </a:rPr>
              <a:t> ต้องการความช่วยเหลือโดยความร่วมมือจากหน่วยงานจำนวนมาก เพื่อให้กลับฟื้นสู่สภาพปกติ </a:t>
            </a:r>
          </a:p>
        </p:txBody>
      </p:sp>
    </p:spTree>
    <p:extLst>
      <p:ext uri="{BB962C8B-B14F-4D97-AF65-F5344CB8AC3E}">
        <p14:creationId xmlns:p14="http://schemas.microsoft.com/office/powerpoint/2010/main" val="1917931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9250"/>
            <a:ext cx="12191999" cy="1004450"/>
          </a:xfrm>
          <a:prstGeom prst="rect">
            <a:avLst/>
          </a:prstGeom>
          <a:solidFill>
            <a:srgbClr val="00CC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DSN LardPhrao" panose="00000400000000000000" pitchFamily="2" charset="-34"/>
                <a:cs typeface="DSN LardPhrao" panose="00000400000000000000" pitchFamily="2" charset="-34"/>
              </a:rPr>
              <a:t>ภัยพิบัติ </a:t>
            </a:r>
            <a:r>
              <a:rPr kumimoji="0" lang="en-US" sz="6000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DSN LardPhrao" panose="00000400000000000000" pitchFamily="2" charset="-34"/>
                <a:cs typeface="DSN LardPhrao" panose="00000400000000000000" pitchFamily="2" charset="-34"/>
              </a:rPr>
              <a:t>(Disasters)</a:t>
            </a:r>
            <a:endParaRPr kumimoji="0" lang="th-TH" sz="6000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433601-AEE2-42EF-AA74-26B18FC1696E}"/>
              </a:ext>
            </a:extLst>
          </p:cNvPr>
          <p:cNvSpPr txBox="1">
            <a:spLocks/>
          </p:cNvSpPr>
          <p:nvPr/>
        </p:nvSpPr>
        <p:spPr>
          <a:xfrm>
            <a:off x="530866" y="2329317"/>
            <a:ext cx="4184035" cy="4033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แผ่นดินไหว </a:t>
            </a:r>
          </a:p>
          <a:p>
            <a:r>
              <a:rPr lang="th-TH" sz="2800" dirty="0" err="1">
                <a:latin typeface="DSN LardPhrao" panose="00000400000000000000" pitchFamily="2" charset="-34"/>
                <a:cs typeface="DSN LardPhrao" panose="00000400000000000000" pitchFamily="2" charset="-34"/>
              </a:rPr>
              <a:t>สึ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นามิ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น้ำท่วม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ดินโคลน ถล่ม น้ำป่า ไหลหลาก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ไฟป่า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ภัยแล้ง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โรคระบาด</a:t>
            </a:r>
          </a:p>
          <a:p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 bwMode="auto">
          <a:xfrm>
            <a:off x="1232034" y="1480685"/>
            <a:ext cx="2781701" cy="68339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ภัยพิบัติจากธรรมชาติ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auto">
          <a:xfrm>
            <a:off x="6803457" y="1480685"/>
            <a:ext cx="4034589" cy="68339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ภัยพิบัติจากมนุษย์ </a:t>
            </a: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(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ประมาท</a:t>
            </a: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/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เจตนา)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452A2F-A70B-4B9F-A3B3-CDA23CB41DBE}"/>
              </a:ext>
            </a:extLst>
          </p:cNvPr>
          <p:cNvSpPr txBox="1">
            <a:spLocks/>
          </p:cNvSpPr>
          <p:nvPr/>
        </p:nvSpPr>
        <p:spPr>
          <a:xfrm>
            <a:off x="6803457" y="2329317"/>
            <a:ext cx="4184034" cy="4431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เพลิงไหม้ </a:t>
            </a: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/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ระเบิด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อุบัติเหตุหมู่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ตึกถล่ม 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เครื่องบินตก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การก่อจลาจล</a:t>
            </a: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/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ชุมนุม</a:t>
            </a: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/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ประท้วง</a:t>
            </a:r>
          </a:p>
          <a:p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การก่อการร้าย</a:t>
            </a: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/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กราดยิง</a:t>
            </a:r>
          </a:p>
          <a:p>
            <a:pPr marL="0" indent="0">
              <a:buFont typeface="Wingdings 3" charset="2"/>
              <a:buNone/>
            </a:pPr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8510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 txBox="1">
            <a:spLocks/>
          </p:cNvSpPr>
          <p:nvPr/>
        </p:nvSpPr>
        <p:spPr>
          <a:xfrm>
            <a:off x="7315200" y="1403483"/>
            <a:ext cx="4677879" cy="5353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anose="05000000000000000000" pitchFamily="2" charset="2"/>
              <a:buChar char="ü"/>
              <a:defRPr/>
            </a:pPr>
            <a:r>
              <a:rPr lang="th-TH" sz="3600" b="1" dirty="0"/>
              <a:t>  </a:t>
            </a:r>
            <a:r>
              <a:rPr lang="en-US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Individual Crisis  </a:t>
            </a:r>
            <a:r>
              <a:rPr lang="th-TH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เช่นพยายามฆ่าตัวตาย  </a:t>
            </a:r>
          </a:p>
          <a:p>
            <a:pPr marL="274320" indent="-274320">
              <a:buFont typeface="Wingdings" panose="05000000000000000000" pitchFamily="2" charset="2"/>
              <a:buChar char="ü"/>
              <a:defRPr/>
            </a:pPr>
            <a:r>
              <a:rPr lang="th-TH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 กระโดดตึก จับตัวประกัน </a:t>
            </a:r>
            <a:r>
              <a:rPr lang="en-US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 </a:t>
            </a:r>
            <a:r>
              <a:rPr lang="th-TH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กรณีถูก </a:t>
            </a:r>
            <a:r>
              <a:rPr lang="en-US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Rap </a:t>
            </a:r>
            <a:r>
              <a:rPr lang="th-TH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การตกเป็นเหยื่อกรณีอาชญากรรม</a:t>
            </a:r>
          </a:p>
          <a:p>
            <a:pPr marL="274320" indent="-274320">
              <a:buFont typeface="Wingdings" panose="05000000000000000000" pitchFamily="2" charset="2"/>
              <a:buChar char="ü"/>
              <a:defRPr/>
            </a:pPr>
            <a:r>
              <a:rPr lang="en-US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Social</a:t>
            </a:r>
            <a:r>
              <a:rPr lang="th-TH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  </a:t>
            </a:r>
            <a:r>
              <a:rPr lang="en-US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crisis</a:t>
            </a:r>
            <a:r>
              <a:rPr lang="th-TH" sz="3600" dirty="0">
                <a:latin typeface="DSN LardPhrao" panose="00000400000000000000" pitchFamily="2" charset="-34"/>
                <a:cs typeface="DSN LardPhrao" panose="00000400000000000000" pitchFamily="2" charset="-34"/>
              </a:rPr>
              <a:t> เช่น การเกิดอุปาทานหมู่  กรณีความเชื่อ  ความรุนแรง วิกฤตการเมือง  </a:t>
            </a:r>
            <a:endParaRPr lang="en-US" sz="36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ชื่อเรื่อง 7"/>
          <p:cNvSpPr txBox="1">
            <a:spLocks/>
          </p:cNvSpPr>
          <p:nvPr/>
        </p:nvSpPr>
        <p:spPr>
          <a:xfrm>
            <a:off x="125729" y="83213"/>
            <a:ext cx="11953975" cy="1143000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800" dirty="0">
                <a:solidFill>
                  <a:srgbClr val="080808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วิกฤตสุขภาพจิตอื่นๆ </a:t>
            </a:r>
            <a:endParaRPr lang="th-TH" sz="4800" cap="small" dirty="0">
              <a:solidFill>
                <a:srgbClr val="080808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pic>
        <p:nvPicPr>
          <p:cNvPr id="1026" name="Picture 2" descr="กรมอนามัย” ห่วงสถานการณ์ฆ่าตัวตายในไทย ระบุ ความเข้าใจจากครอบครัว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" y="1403483"/>
            <a:ext cx="7093218" cy="34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ม.1 ลูกสาว ผอ. คิดสั้นดิ่งตึกเรียน ถูกคาดคั้นต้องได้เกรด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01" y="4474022"/>
            <a:ext cx="3522847" cy="22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เมื่อข่าวปลอม ๆ ฆ่าคนจริง 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8" y="4474022"/>
            <a:ext cx="3406743" cy="22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55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o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5" y="1666357"/>
            <a:ext cx="4524375" cy="43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000580" y="1339788"/>
            <a:ext cx="563261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ผู้ที่ได้รับผลกระทบโดยตรง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3418590" y="3437259"/>
            <a:ext cx="2609683" cy="627726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th-TH" sz="237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3935076" y="4083461"/>
            <a:ext cx="2055190" cy="14450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th-TH" sz="237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4306186" y="4583624"/>
            <a:ext cx="1684079" cy="371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th-TH" sz="237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6000580" y="1947652"/>
            <a:ext cx="5632619" cy="584775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B: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ผู้ที่ได้รับผลกระทบทางตรง (ครอบครัว)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5998637" y="3732519"/>
            <a:ext cx="5634562" cy="58477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E: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เจ้าหน้าที่ผู้ทำการช่วยเหลือ 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5998637" y="4342889"/>
            <a:ext cx="5634562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F: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ชุมชนในวงกว้าง (เศรษฐกิจ)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5998638" y="2557827"/>
            <a:ext cx="5634562" cy="584775"/>
          </a:xfrm>
          <a:prstGeom prst="rect">
            <a:avLst/>
          </a:prstGeom>
          <a:solidFill>
            <a:srgbClr val="CC66FF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3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C: </a:t>
            </a:r>
            <a:r>
              <a:rPr lang="th-TH" sz="3200" dirty="0">
                <a:solidFill>
                  <a:schemeClr val="accent3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ญาติและเพื่อนที่สูญเสียบุคคลอันเป็นที่รัก</a:t>
            </a:r>
            <a:endParaRPr lang="en-US" sz="3200" dirty="0">
              <a:solidFill>
                <a:schemeClr val="accent3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5998637" y="3146072"/>
            <a:ext cx="5634563" cy="5847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D: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ผลกระทบทางอ้อม (ชุมชน/สังคม)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2648502" y="2222499"/>
            <a:ext cx="3320498" cy="1599597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th-TH" sz="237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V="1">
            <a:off x="2583616" y="1816630"/>
            <a:ext cx="3396017" cy="19376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th-TH" sz="237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V="1">
            <a:off x="3168501" y="2835640"/>
            <a:ext cx="2830135" cy="1004933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th-TH" sz="237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068486" y="315807"/>
            <a:ext cx="6288165" cy="67151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t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5pPr>
            <a:lvl6pPr marL="4572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6pPr>
            <a:lvl7pPr marL="9144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7pPr>
            <a:lvl8pPr marL="13716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8pPr>
            <a:lvl9pPr marL="18288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9pPr>
          </a:lstStyle>
          <a:p>
            <a:pPr algn="ctr">
              <a:defRPr/>
            </a:pPr>
            <a:r>
              <a:rPr lang="th-TH" sz="3725" kern="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กลุ่มประชากรที่ได้รับผลกระทบ</a:t>
            </a:r>
            <a:endParaRPr lang="en-US" sz="3725" kern="0" dirty="0">
              <a:solidFill>
                <a:srgbClr val="7030A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8225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ตระหนัก เรียนรู้ ป้องกันไวรัสโคโรนาสายพันธุ์ใหม่ 2019 – จุฬาลงกรณ์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2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0" y="15449"/>
            <a:ext cx="12192000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4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เหตุการณ์การระบาดโรคโควิด-19</a:t>
            </a:r>
            <a:endParaRPr lang="en-US" sz="40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920" y="1224537"/>
            <a:ext cx="5771080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ผู้ที่ได้รับผลกระทบโดยตรง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93179" y="3340120"/>
            <a:ext cx="5634562" cy="584775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B: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ผู้ที่ได้รับผลกระทบทางตรง 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93179" y="5455703"/>
            <a:ext cx="5634562" cy="584775"/>
          </a:xfrm>
          <a:prstGeom prst="rect">
            <a:avLst/>
          </a:prstGeom>
          <a:solidFill>
            <a:srgbClr val="CC66FF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C: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ญาติและเพื่อนที่สูญเสียบุคคลอันเป็นที่รัก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8813832" y="758882"/>
            <a:ext cx="1859441" cy="1904474"/>
            <a:chOff x="8813832" y="758882"/>
            <a:chExt cx="1859441" cy="1904474"/>
          </a:xfrm>
        </p:grpSpPr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832" y="758882"/>
              <a:ext cx="1859441" cy="1579001"/>
            </a:xfrm>
            <a:prstGeom prst="rect">
              <a:avLst/>
            </a:prstGeom>
          </p:spPr>
        </p:pic>
        <p:pic>
          <p:nvPicPr>
            <p:cNvPr id="11" name="Picture 2" descr="การ์ตูนน่ารักตัวน้อยแพทย์ผู้ป่วยสวมชุดป่วย, น่ารัก, การ์ตูน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75" b="10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9181" y="1098896"/>
              <a:ext cx="1088745" cy="1088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สี่เหลี่ยมผืนผ้า 11"/>
            <p:cNvSpPr/>
            <p:nvPr/>
          </p:nvSpPr>
          <p:spPr bwMode="auto">
            <a:xfrm>
              <a:off x="9035679" y="2157525"/>
              <a:ext cx="1415751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ผู้ป่วย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sp>
        <p:nvSpPr>
          <p:cNvPr id="13" name="ลูกศรขวา 12"/>
          <p:cNvSpPr/>
          <p:nvPr/>
        </p:nvSpPr>
        <p:spPr bwMode="auto">
          <a:xfrm>
            <a:off x="7037795" y="1314793"/>
            <a:ext cx="808073" cy="404261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14" name="กลุ่ม 13"/>
          <p:cNvGrpSpPr/>
          <p:nvPr/>
        </p:nvGrpSpPr>
        <p:grpSpPr>
          <a:xfrm>
            <a:off x="8614157" y="2747562"/>
            <a:ext cx="2258794" cy="2043793"/>
            <a:chOff x="8614157" y="2747562"/>
            <a:chExt cx="2258794" cy="2043793"/>
          </a:xfrm>
        </p:grpSpPr>
        <p:sp>
          <p:nvSpPr>
            <p:cNvPr id="15" name="วงรี 14"/>
            <p:cNvSpPr/>
            <p:nvPr/>
          </p:nvSpPr>
          <p:spPr bwMode="auto">
            <a:xfrm>
              <a:off x="8773978" y="2747562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pic>
          <p:nvPicPr>
            <p:cNvPr id="16" name="Picture 2" descr="55 สิ่งที่คนญี่ปุ่นอยากทำ ก่อนที่พ่อแม่จะเสียชีวิต” แล้วเพื่อนๆห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57" y="3042538"/>
              <a:ext cx="2258794" cy="1200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สี่เหลี่ยมผืนผ้า 16"/>
            <p:cNvSpPr/>
            <p:nvPr/>
          </p:nvSpPr>
          <p:spPr bwMode="auto">
            <a:xfrm>
              <a:off x="9036902" y="4285524"/>
              <a:ext cx="1415751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ครอบครัว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8773978" y="4535370"/>
            <a:ext cx="1848050" cy="2171161"/>
            <a:chOff x="8773978" y="4535370"/>
            <a:chExt cx="1848050" cy="2171161"/>
          </a:xfrm>
        </p:grpSpPr>
        <p:sp>
          <p:nvSpPr>
            <p:cNvPr id="19" name="วงรี 18"/>
            <p:cNvSpPr/>
            <p:nvPr/>
          </p:nvSpPr>
          <p:spPr bwMode="auto">
            <a:xfrm>
              <a:off x="8773978" y="4841507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pic>
          <p:nvPicPr>
            <p:cNvPr id="20" name="Picture 4" descr="4 เคล็ดลับที่จะช่วยให้น้องใหม่ขี้อายเข้ากับเพื่อนร่วมงานได้ดีขึ้น ...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1"/>
            <a:stretch/>
          </p:blipFill>
          <p:spPr bwMode="auto">
            <a:xfrm>
              <a:off x="9005835" y="4535370"/>
              <a:ext cx="1475441" cy="1630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สี่เหลี่ยมผืนผ้า 20"/>
            <p:cNvSpPr/>
            <p:nvPr/>
          </p:nvSpPr>
          <p:spPr bwMode="auto">
            <a:xfrm>
              <a:off x="9035679" y="6200700"/>
              <a:ext cx="1415751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เพื่อนร่วมงาน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sp>
        <p:nvSpPr>
          <p:cNvPr id="22" name="ลูกศรขวา 21"/>
          <p:cNvSpPr/>
          <p:nvPr/>
        </p:nvSpPr>
        <p:spPr bwMode="auto">
          <a:xfrm>
            <a:off x="7051850" y="3430378"/>
            <a:ext cx="808073" cy="404261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3" name="ลูกศรขวา 22"/>
          <p:cNvSpPr/>
          <p:nvPr/>
        </p:nvSpPr>
        <p:spPr bwMode="auto">
          <a:xfrm>
            <a:off x="7032486" y="5503853"/>
            <a:ext cx="808073" cy="404261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624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0" y="15449"/>
            <a:ext cx="12192000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4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เหตุการณ์การระบาดโรคโควิด-19</a:t>
            </a:r>
            <a:endParaRPr lang="en-US" sz="40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3" name="ลูกศรขวา 12"/>
          <p:cNvSpPr/>
          <p:nvPr/>
        </p:nvSpPr>
        <p:spPr bwMode="auto">
          <a:xfrm>
            <a:off x="7037795" y="1314793"/>
            <a:ext cx="808073" cy="404261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2" name="ลูกศรขวา 21"/>
          <p:cNvSpPr/>
          <p:nvPr/>
        </p:nvSpPr>
        <p:spPr bwMode="auto">
          <a:xfrm>
            <a:off x="7051850" y="3430378"/>
            <a:ext cx="808073" cy="404261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3" name="ลูกศรขวา 22"/>
          <p:cNvSpPr/>
          <p:nvPr/>
        </p:nvSpPr>
        <p:spPr bwMode="auto">
          <a:xfrm>
            <a:off x="7032486" y="5503853"/>
            <a:ext cx="808073" cy="404261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361317" y="3343985"/>
            <a:ext cx="5634562" cy="58477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E: 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เจ้าหน้าที่ผู้ทำการช่วยเหลือ </a:t>
            </a:r>
            <a:endParaRPr lang="en-US" sz="32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361317" y="5452065"/>
            <a:ext cx="5634562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F: 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ชุมชนในวงกว้าง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361316" y="1235905"/>
            <a:ext cx="5634563" cy="5847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D: 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ผลกระทบทางอ้อม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7" name="Picture 2" descr="กฎหมายที่เกี่ยวกับชุมชนประเทศ - เรียนรู้กฎหมายใกล้ตัวรอบรู้สถาบัน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428" y="925661"/>
            <a:ext cx="2045756" cy="17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เทใจ มาชวนร่วมระดมทุนช่วยบุคคลกรทางการเเพทย์ผู้เป็นทัพหน้าในการสู้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34" b="99723" l="18917" r="87750">
                        <a14:foregroundMark x1="23917" y1="77424" x2="22917" y2="97368"/>
                        <a14:foregroundMark x1="26917" y1="97645" x2="27500" y2="76593"/>
                        <a14:foregroundMark x1="27250" y1="74792" x2="27583" y2="71191"/>
                        <a14:foregroundMark x1="28000" y1="70914" x2="28583" y2="70083"/>
                        <a14:foregroundMark x1="30333" y1="69945" x2="28417" y2="70083"/>
                        <a14:foregroundMark x1="35833" y1="69945" x2="37833" y2="70499"/>
                        <a14:foregroundMark x1="38000" y1="71191" x2="38583" y2="72438"/>
                        <a14:foregroundMark x1="38583" y1="73546" x2="38667" y2="87258"/>
                        <a14:foregroundMark x1="66000" y1="76177" x2="66000" y2="76177"/>
                        <a14:foregroundMark x1="65167" y1="39889" x2="65167" y2="95152"/>
                        <a14:foregroundMark x1="65833" y1="39751" x2="71833" y2="53186"/>
                        <a14:foregroundMark x1="67250" y1="39889" x2="71333" y2="45291"/>
                        <a14:foregroundMark x1="67917" y1="39612" x2="60583" y2="38781"/>
                        <a14:foregroundMark x1="60667" y1="41413" x2="58000" y2="58726"/>
                        <a14:foregroundMark x1="71417" y1="56371" x2="66500" y2="63573"/>
                        <a14:foregroundMark x1="72583" y1="51108" x2="72333" y2="43352"/>
                        <a14:foregroundMark x1="71667" y1="41690" x2="68250" y2="37812"/>
                        <a14:foregroundMark x1="66333" y1="37812" x2="62667" y2="37673"/>
                        <a14:foregroundMark x1="66000" y1="37673" x2="67333" y2="36981"/>
                        <a14:foregroundMark x1="61667" y1="38504" x2="58333" y2="42244"/>
                        <a14:foregroundMark x1="61167" y1="38504" x2="62500" y2="37812"/>
                        <a14:foregroundMark x1="61750" y1="38366" x2="62833" y2="37258"/>
                        <a14:foregroundMark x1="62167" y1="68283" x2="63750" y2="78947"/>
                        <a14:foregroundMark x1="61667" y1="72992" x2="50917" y2="90997"/>
                        <a14:foregroundMark x1="61417" y1="70360" x2="52167" y2="80886"/>
                        <a14:foregroundMark x1="53500" y1="75762" x2="50250" y2="90166"/>
                        <a14:foregroundMark x1="51667" y1="79501" x2="49500" y2="94044"/>
                        <a14:foregroundMark x1="52417" y1="77701" x2="49083" y2="93767"/>
                        <a14:foregroundMark x1="67583" y1="67036" x2="78667" y2="86150"/>
                        <a14:foregroundMark x1="76000" y1="75346" x2="80583" y2="93352"/>
                        <a14:foregroundMark x1="77000" y1="76177" x2="81083" y2="93352"/>
                        <a14:foregroundMark x1="81333" y1="97645" x2="76750" y2="95291"/>
                        <a14:foregroundMark x1="71083" y1="97922" x2="66167" y2="91413"/>
                        <a14:foregroundMark x1="63417" y1="89058" x2="59667" y2="98199"/>
                        <a14:foregroundMark x1="54333" y1="98753" x2="49750" y2="94321"/>
                        <a14:foregroundMark x1="49500" y1="94321" x2="49500" y2="97784"/>
                        <a14:foregroundMark x1="49667" y1="97507" x2="48583" y2="96537"/>
                        <a14:foregroundMark x1="49250" y1="98615" x2="48500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31370" r="17811"/>
          <a:stretch/>
        </p:blipFill>
        <p:spPr bwMode="auto">
          <a:xfrm>
            <a:off x="9078836" y="2918024"/>
            <a:ext cx="2338940" cy="14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8846436" y="4678529"/>
            <a:ext cx="2538204" cy="1980413"/>
            <a:chOff x="8846436" y="4678529"/>
            <a:chExt cx="2538204" cy="1980413"/>
          </a:xfrm>
        </p:grpSpPr>
        <p:pic>
          <p:nvPicPr>
            <p:cNvPr id="4100" name="Picture 4" descr="เอากระเป๋าเงินผู้ชายคนเวกเตอร์ธุรกิจ, เอากระเป๋าเงิน, การ์ตูนนัก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4000" y1="2814" x2="74769" y2="11820"/>
                          <a14:foregroundMark x1="8000" y1="19606" x2="7538" y2="16792"/>
                          <a14:foregroundMark x1="3385" y1="18105" x2="8615" y2="20450"/>
                          <a14:foregroundMark x1="38769" y1="8630" x2="43385" y2="9475"/>
                          <a14:foregroundMark x1="20000" y1="23077" x2="18923" y2="29362"/>
                          <a14:foregroundMark x1="23846" y1="32739" x2="27077" y2="36679"/>
                          <a14:foregroundMark x1="5538" y1="26079" x2="8000" y2="30863"/>
                          <a14:foregroundMark x1="6154" y1="40056" x2="12923" y2="39212"/>
                          <a14:foregroundMark x1="5846" y1="39024" x2="2000" y2="38555"/>
                          <a14:foregroundMark x1="21385" y1="44184" x2="8615" y2="49156"/>
                          <a14:foregroundMark x1="34769" y1="43996" x2="42923" y2="33677"/>
                          <a14:foregroundMark x1="32000" y1="27767" x2="40154" y2="29737"/>
                          <a14:foregroundMark x1="28769" y1="26735" x2="42923" y2="30394"/>
                          <a14:foregroundMark x1="21692" y1="50657" x2="27385" y2="54315"/>
                          <a14:foregroundMark x1="30923" y1="49343" x2="40769" y2="48124"/>
                          <a14:foregroundMark x1="74462" y1="1689" x2="79692" y2="6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9701" y="4678529"/>
              <a:ext cx="1384939" cy="1899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ให้ เงิน การ์ตูน Png Clipart (#5406698) - PinClipar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166" y="5188075"/>
              <a:ext cx="1470867" cy="1470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โควิด-19 ฉุดเศรษฐกิจไทย ปี 63 - ศูนย์วิจัยกสิกรไทย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6436" y="5828134"/>
              <a:ext cx="1532325" cy="766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37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ome - Terminal 21 Kor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996"/>
            <a:ext cx="12192001" cy="6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607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เหตุการณ์การกราดยิงที่จังหวัดโคราช 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3381" y="1153690"/>
            <a:ext cx="5771080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ผู้ที่ได้รับผลกระทบโดยตรง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63381" y="3340122"/>
            <a:ext cx="5634562" cy="584775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B: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ผู้ที่ได้รับผลกระทบทางตรง 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63381" y="5258496"/>
            <a:ext cx="5634562" cy="584775"/>
          </a:xfrm>
          <a:prstGeom prst="rect">
            <a:avLst/>
          </a:prstGeom>
          <a:solidFill>
            <a:srgbClr val="CC66FF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C: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ญาติและเพื่อนที่สูญเสียบุคคลอันเป็นที่รัก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8181020" y="2583933"/>
            <a:ext cx="2258794" cy="2054954"/>
            <a:chOff x="8614157" y="2747562"/>
            <a:chExt cx="2258794" cy="2054954"/>
          </a:xfrm>
        </p:grpSpPr>
        <p:sp>
          <p:nvSpPr>
            <p:cNvPr id="11" name="วงรี 10"/>
            <p:cNvSpPr/>
            <p:nvPr/>
          </p:nvSpPr>
          <p:spPr bwMode="auto">
            <a:xfrm>
              <a:off x="8773978" y="2747562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2" name="Picture 2" descr="55 สิ่งที่คนญี่ปุ่นอยากทำ ก่อนที่พ่อแม่จะเสียชีวิต” แล้วเพื่อนๆห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57" y="3042538"/>
              <a:ext cx="2258794" cy="1200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สี่เหลี่ยมผืนผ้า 12"/>
            <p:cNvSpPr/>
            <p:nvPr/>
          </p:nvSpPr>
          <p:spPr bwMode="auto">
            <a:xfrm>
              <a:off x="8817892" y="4296685"/>
              <a:ext cx="1929598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ครอบครัวผู้</a:t>
              </a:r>
              <a:r>
                <a:rPr lang="th-TH" sz="2400" dirty="0" err="1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สูย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เสีย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grpSp>
        <p:nvGrpSpPr>
          <p:cNvPr id="14" name="กลุ่ม 13"/>
          <p:cNvGrpSpPr/>
          <p:nvPr/>
        </p:nvGrpSpPr>
        <p:grpSpPr>
          <a:xfrm>
            <a:off x="8340841" y="4371741"/>
            <a:ext cx="1888212" cy="2174560"/>
            <a:chOff x="8773978" y="4535370"/>
            <a:chExt cx="1888212" cy="2174560"/>
          </a:xfrm>
        </p:grpSpPr>
        <p:sp>
          <p:nvSpPr>
            <p:cNvPr id="15" name="วงรี 14"/>
            <p:cNvSpPr/>
            <p:nvPr/>
          </p:nvSpPr>
          <p:spPr bwMode="auto">
            <a:xfrm>
              <a:off x="8773978" y="4841507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6" name="Picture 4" descr="4 เคล็ดลับที่จะช่วยให้น้องใหม่ขี้อายเข้ากับเพื่อนร่วมงานได้ดีขึ้น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1"/>
            <a:stretch/>
          </p:blipFill>
          <p:spPr bwMode="auto">
            <a:xfrm>
              <a:off x="9005835" y="4535370"/>
              <a:ext cx="1475441" cy="1630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สี่เหลี่ยมผืนผ้า 16"/>
            <p:cNvSpPr/>
            <p:nvPr/>
          </p:nvSpPr>
          <p:spPr bwMode="auto">
            <a:xfrm>
              <a:off x="8824918" y="6204099"/>
              <a:ext cx="1837272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ญาติ</a:t>
              </a:r>
              <a:r>
                <a:rPr lang="en-US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/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เพื่อนร่วมงาน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7330681" y="622584"/>
            <a:ext cx="4476309" cy="1702394"/>
            <a:chOff x="7330681" y="622584"/>
            <a:chExt cx="4476309" cy="1702394"/>
          </a:xfrm>
        </p:grpSpPr>
        <p:sp>
          <p:nvSpPr>
            <p:cNvPr id="4" name="วงรี 3"/>
            <p:cNvSpPr/>
            <p:nvPr/>
          </p:nvSpPr>
          <p:spPr bwMode="auto">
            <a:xfrm>
              <a:off x="8312004" y="634911"/>
              <a:ext cx="1844298" cy="162233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sp>
          <p:nvSpPr>
            <p:cNvPr id="9" name="กล่องข้อความ 8"/>
            <p:cNvSpPr txBox="1"/>
            <p:nvPr/>
          </p:nvSpPr>
          <p:spPr>
            <a:xfrm>
              <a:off x="7330681" y="1924868"/>
              <a:ext cx="4476309" cy="4001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ผู้ที่ถูกยิง ผู้ที่รอดชีวิตจากห้าง เจ้าของห้าง </a:t>
              </a:r>
              <a:r>
                <a:rPr lang="en-US" sz="20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Terminal 21</a:t>
              </a:r>
            </a:p>
          </p:txBody>
        </p:sp>
        <p:pic>
          <p:nvPicPr>
            <p:cNvPr id="18" name="Picture 2" descr="ได้ รับ บาดเจ็บ การ์ตูน , Transparent Cartoon, Free Cliparts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59" b="970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698" y="622584"/>
              <a:ext cx="1322911" cy="126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52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64075" y="3531143"/>
            <a:ext cx="5634562" cy="58477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E: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เจ้าหน้าที่ผู้ทำการช่วยเหลือ 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364075" y="5628750"/>
            <a:ext cx="5634562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F: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ชุมชนในวงกว้าง (เศรษฐกิจ)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64075" y="1169547"/>
            <a:ext cx="5634563" cy="5847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D: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ผลกระทบทางอ้อม (ชุมชน/สังคม)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เหตุการณ์การกราดยิงที่จังหวัดโคราช 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6901574" y="2951627"/>
            <a:ext cx="5247707" cy="1975775"/>
            <a:chOff x="6901574" y="2951627"/>
            <a:chExt cx="5247707" cy="1975775"/>
          </a:xfrm>
        </p:grpSpPr>
        <p:sp>
          <p:nvSpPr>
            <p:cNvPr id="8" name="กล่องข้อความ 7"/>
            <p:cNvSpPr txBox="1"/>
            <p:nvPr/>
          </p:nvSpPr>
          <p:spPr>
            <a:xfrm>
              <a:off x="6901574" y="4404182"/>
              <a:ext cx="5050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ตำรวจ  ทหาร กู้ภัย แพทย์ พยาบาล </a:t>
              </a:r>
              <a:r>
                <a:rPr lang="th-TH" dirty="0" err="1">
                  <a:latin typeface="DSN LardPhrao" panose="00000400000000000000" pitchFamily="2" charset="-34"/>
                  <a:cs typeface="DSN LardPhrao" panose="00000400000000000000" pitchFamily="2" charset="-34"/>
                </a:rPr>
                <a:t>และสห</a:t>
              </a:r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วิชาชีพ 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11" name="Picture 4" descr="คุณหมอตุลยากับพยาบาลเก๋ – สติกเกอร์ LINE | LINE STO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2080" y="2996804"/>
              <a:ext cx="1388986" cy="13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2" name="Picture 2" descr="ปักพินโดย Kannika Tanjai ใน อาชีพ | มินนีเมาส์, ภาพประกอบ, ก่อนวัย ..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705" y="2996804"/>
              <a:ext cx="849949" cy="143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4" name="Picture 4" descr="ทหาร, วาด, Royaltyfree png - png ทหาร, วาด, Royaltyfree icon vec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911" y="2996804"/>
              <a:ext cx="826169" cy="14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Picture 6" descr="อยากเป็นกู้ภัย อ่านสักนิด แล้วคิดให้ดี | Dek-D.co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0"/>
            <a:stretch/>
          </p:blipFill>
          <p:spPr bwMode="auto">
            <a:xfrm>
              <a:off x="10411066" y="2951627"/>
              <a:ext cx="1738215" cy="137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กลุ่ม 1"/>
          <p:cNvGrpSpPr/>
          <p:nvPr/>
        </p:nvGrpSpPr>
        <p:grpSpPr>
          <a:xfrm>
            <a:off x="6756400" y="705498"/>
            <a:ext cx="5392881" cy="1798864"/>
            <a:chOff x="6756400" y="705498"/>
            <a:chExt cx="5392881" cy="1798864"/>
          </a:xfrm>
        </p:grpSpPr>
        <p:sp>
          <p:nvSpPr>
            <p:cNvPr id="7" name="กล่องข้อความ 6"/>
            <p:cNvSpPr txBox="1"/>
            <p:nvPr/>
          </p:nvSpPr>
          <p:spPr>
            <a:xfrm>
              <a:off x="6756400" y="2042697"/>
              <a:ext cx="5392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บุคคลที่อาศัยบริเวณรอบห้าง ผู้ที่ขายของในห้าง</a:t>
              </a:r>
              <a:r>
                <a:rPr lang="en-US" sz="24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Terminal 21 </a:t>
              </a:r>
            </a:p>
          </p:txBody>
        </p:sp>
        <p:pic>
          <p:nvPicPr>
            <p:cNvPr id="15" name="Picture 2" descr="Home - Terminal 21 Kora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654" y="705498"/>
              <a:ext cx="2360298" cy="1337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กลุ่ม 11"/>
          <p:cNvGrpSpPr/>
          <p:nvPr/>
        </p:nvGrpSpPr>
        <p:grpSpPr>
          <a:xfrm>
            <a:off x="7489387" y="4993557"/>
            <a:ext cx="3817089" cy="1879299"/>
            <a:chOff x="7518263" y="4978701"/>
            <a:chExt cx="3817089" cy="1879299"/>
          </a:xfrm>
        </p:grpSpPr>
        <p:sp>
          <p:nvSpPr>
            <p:cNvPr id="9" name="กล่องข้อความ 8"/>
            <p:cNvSpPr txBox="1"/>
            <p:nvPr/>
          </p:nvSpPr>
          <p:spPr>
            <a:xfrm>
              <a:off x="7518263" y="6334780"/>
              <a:ext cx="3817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ชุมชนในวงกว้าง จังหวัด/ประเทศ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0488" name="Picture 8" descr="สถานีประชาชน - เยียวยาผู้ได้รับผลกระทบเหตุกราดยิงโคราช | Thai PBS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654" y="4978701"/>
              <a:ext cx="2432549" cy="1368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90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3"/>
          <p:cNvSpPr>
            <a:spLocks noChangeArrowheads="1"/>
          </p:cNvSpPr>
          <p:nvPr/>
        </p:nvSpPr>
        <p:spPr bwMode="auto">
          <a:xfrm>
            <a:off x="7104063" y="6553200"/>
            <a:ext cx="2343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r>
              <a:rPr lang="zh-CN" altLang="en-US" sz="1100">
                <a:solidFill>
                  <a:srgbClr val="414141"/>
                </a:solidFill>
              </a:rPr>
              <a:t> 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สถานการณ์วิกฤติ และ ภัยพิบัติ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11EE49-3B14-4A98-B0F1-E0794F81F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991" y="1078029"/>
            <a:ext cx="8582256" cy="497189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9144001" y="1398170"/>
            <a:ext cx="25603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ใน สถานการณ์วิกฤติ และภัยพิบัติ เหล่านี้ ล้วน แล้วแต่ ทำให้ผู้ประสบเหตุการณ์ ไม่ว่าจะโดยตรง หรือ โดยอ้อม อยู่ในภาวะที่เรียกว่า </a:t>
            </a:r>
            <a:r>
              <a:rPr lang="en-US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  </a:t>
            </a:r>
          </a:p>
          <a:p>
            <a:pPr algn="ctr"/>
            <a:r>
              <a:rPr lang="th-TH" sz="3200" u="sng" dirty="0">
                <a:solidFill>
                  <a:srgbClr val="00206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ภาวะวิกฤติ </a:t>
            </a:r>
            <a:endParaRPr lang="th-TH" sz="2000" u="sng" dirty="0">
              <a:solidFill>
                <a:srgbClr val="00206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507045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นครพนมอ่วมน้ำท่วมเกือบยกจังหวัดแล้ว – inn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6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75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เหตุการณ์ภัยพิบัติ (น้ำท่วม)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26863" y="1032010"/>
            <a:ext cx="5771080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ผู้ที่ได้รับผลกระทบโดยตรง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26863" y="3338299"/>
            <a:ext cx="5634562" cy="584775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B: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ผู้ที่ได้รับผลกระทบทางตรง 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26863" y="5319483"/>
            <a:ext cx="5634562" cy="584775"/>
          </a:xfrm>
          <a:prstGeom prst="rect">
            <a:avLst/>
          </a:prstGeom>
          <a:solidFill>
            <a:srgbClr val="CC66FF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C: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ญาติและเพื่อนที่สูญเสียบุคคลอันเป็นที่รัก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8233584" y="2735248"/>
            <a:ext cx="2258794" cy="2054954"/>
            <a:chOff x="8614157" y="2747562"/>
            <a:chExt cx="2258794" cy="2054954"/>
          </a:xfrm>
        </p:grpSpPr>
        <p:sp>
          <p:nvSpPr>
            <p:cNvPr id="12" name="วงรี 11"/>
            <p:cNvSpPr/>
            <p:nvPr/>
          </p:nvSpPr>
          <p:spPr bwMode="auto">
            <a:xfrm>
              <a:off x="8773978" y="2747562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3" name="Picture 2" descr="55 สิ่งที่คนญี่ปุ่นอยากทำ ก่อนที่พ่อแม่จะเสียชีวิต” แล้วเพื่อนๆห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57" y="3042538"/>
              <a:ext cx="2258794" cy="1200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สี่เหลี่ยมผืนผ้า 13"/>
            <p:cNvSpPr/>
            <p:nvPr/>
          </p:nvSpPr>
          <p:spPr bwMode="auto">
            <a:xfrm>
              <a:off x="8817892" y="4296685"/>
              <a:ext cx="1929598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ครอบครัวผู้</a:t>
              </a:r>
              <a:r>
                <a:rPr lang="th-TH" sz="2400" dirty="0" err="1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สูย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เสีย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8393405" y="4523056"/>
            <a:ext cx="1888212" cy="2174560"/>
            <a:chOff x="8773978" y="4535370"/>
            <a:chExt cx="1888212" cy="2174560"/>
          </a:xfrm>
        </p:grpSpPr>
        <p:sp>
          <p:nvSpPr>
            <p:cNvPr id="16" name="วงรี 15"/>
            <p:cNvSpPr/>
            <p:nvPr/>
          </p:nvSpPr>
          <p:spPr bwMode="auto">
            <a:xfrm>
              <a:off x="8773978" y="4841507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7" name="Picture 4" descr="4 เคล็ดลับที่จะช่วยให้น้องใหม่ขี้อายเข้ากับเพื่อนร่วมงานได้ดีขึ้น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1"/>
            <a:stretch/>
          </p:blipFill>
          <p:spPr bwMode="auto">
            <a:xfrm>
              <a:off x="9005835" y="4535370"/>
              <a:ext cx="1475441" cy="1630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สี่เหลี่ยมผืนผ้า 17"/>
            <p:cNvSpPr/>
            <p:nvPr/>
          </p:nvSpPr>
          <p:spPr bwMode="auto">
            <a:xfrm>
              <a:off x="8824918" y="6204099"/>
              <a:ext cx="1837272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ญาติ</a:t>
              </a:r>
              <a:r>
                <a:rPr lang="en-US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/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เพื่อนร่วมงาน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7187609" y="637414"/>
            <a:ext cx="4667693" cy="1984743"/>
            <a:chOff x="7187609" y="637414"/>
            <a:chExt cx="4667693" cy="1984743"/>
          </a:xfrm>
        </p:grpSpPr>
        <p:sp>
          <p:nvSpPr>
            <p:cNvPr id="10" name="กล่องข้อความ 9"/>
            <p:cNvSpPr txBox="1"/>
            <p:nvPr/>
          </p:nvSpPr>
          <p:spPr>
            <a:xfrm>
              <a:off x="7187609" y="1791160"/>
              <a:ext cx="4667693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ผู้ที่ถูกน้ำท่วม ลูกจมน้ำ/ ไฟ</a:t>
              </a:r>
              <a:r>
                <a:rPr lang="th-TH" sz="2400" dirty="0" err="1">
                  <a:latin typeface="DSN LardPhrao" panose="00000400000000000000" pitchFamily="2" charset="-34"/>
                  <a:cs typeface="DSN LardPhrao" panose="00000400000000000000" pitchFamily="2" charset="-34"/>
                </a:rPr>
                <a:t>ฟ้าช๊อต</a:t>
              </a:r>
              <a:r>
                <a:rPr lang="th-TH" sz="24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 เกิดอันตรายจากเหตุการณ์น้ำท่วม</a:t>
              </a:r>
              <a:endParaRPr lang="en-US" sz="2400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2530" name="Picture 2" descr="หนุ่มนอนตาย แขนพาดสายชาร์จโทรศัพท์ เสียบกับปลั๊กไฟเก่า คาดโดนไฟดูดตาย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4843" y="637414"/>
              <a:ext cx="2284044" cy="119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27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เหตุการณ์ภัยพิบัติ (น้ำท่วม)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4075" y="3084103"/>
            <a:ext cx="5634562" cy="58477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E: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เจ้าหน้าที่ผู้ทำการช่วยเหลือ 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64075" y="5192183"/>
            <a:ext cx="5634562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F: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ชุมชนในวงกว้าง (เศรษฐกิจ)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64074" y="976023"/>
            <a:ext cx="5634563" cy="5847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D: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ผลกระทบทางอ้อม (ชุมชน/สังคม)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7060017" y="679585"/>
            <a:ext cx="4859080" cy="2083357"/>
            <a:chOff x="7060017" y="679585"/>
            <a:chExt cx="4859080" cy="2083357"/>
          </a:xfrm>
        </p:grpSpPr>
        <p:sp>
          <p:nvSpPr>
            <p:cNvPr id="14" name="กล่องข้อความ 13"/>
            <p:cNvSpPr txBox="1"/>
            <p:nvPr/>
          </p:nvSpPr>
          <p:spPr>
            <a:xfrm>
              <a:off x="7060017" y="2239722"/>
              <a:ext cx="4859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บุคคลที่สูญเสียบ้าน หรือต้องย้ายที่อยู่ชั่วคราว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3554" name="Picture 2" descr="สถานการณ์น้ำท่วมทั่วไทย 8 จังหวัดต้องเฝ้าระวัง – THE STANDAR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309" y="679585"/>
              <a:ext cx="2759666" cy="1597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กลุ่ม 2"/>
          <p:cNvGrpSpPr/>
          <p:nvPr/>
        </p:nvGrpSpPr>
        <p:grpSpPr>
          <a:xfrm>
            <a:off x="6850911" y="2945470"/>
            <a:ext cx="5098768" cy="1900829"/>
            <a:chOff x="6850911" y="2945470"/>
            <a:chExt cx="5098768" cy="1900829"/>
          </a:xfrm>
        </p:grpSpPr>
        <p:sp>
          <p:nvSpPr>
            <p:cNvPr id="15" name="กล่องข้อความ 14"/>
            <p:cNvSpPr txBox="1"/>
            <p:nvPr/>
          </p:nvSpPr>
          <p:spPr>
            <a:xfrm>
              <a:off x="6850911" y="4323079"/>
              <a:ext cx="5050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ตำรวจ  ทหาร กู้ภัย แพทย์ พยาบาล </a:t>
              </a:r>
              <a:r>
                <a:rPr lang="th-TH" dirty="0" err="1">
                  <a:latin typeface="DSN LardPhrao" panose="00000400000000000000" pitchFamily="2" charset="-34"/>
                  <a:cs typeface="DSN LardPhrao" panose="00000400000000000000" pitchFamily="2" charset="-34"/>
                </a:rPr>
                <a:t>และสห</a:t>
              </a:r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วิชาชีพ 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17" name="Picture 4" descr="คุณหมอตุลยากับพยาบาลเก๋ – สติกเกอร์ LINE | LINE STO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478" y="2990647"/>
              <a:ext cx="1388986" cy="13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ปักพินโดย Kannika Tanjai ใน อาชีพ | มินนีเมาส์, ภาพประกอบ, ก่อนวัย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103" y="2990647"/>
              <a:ext cx="849949" cy="143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ทหาร, วาด, Royaltyfree png - png ทหาร, วาด, Royaltyfree icon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309" y="2990647"/>
              <a:ext cx="826169" cy="14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อยากเป็นกู้ภัย อ่านสักนิด แล้วคิดให้ดี | Dek-D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0"/>
            <a:stretch/>
          </p:blipFill>
          <p:spPr bwMode="auto">
            <a:xfrm>
              <a:off x="10211464" y="2945470"/>
              <a:ext cx="1738215" cy="137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กลุ่ม 4"/>
          <p:cNvGrpSpPr/>
          <p:nvPr/>
        </p:nvGrpSpPr>
        <p:grpSpPr>
          <a:xfrm>
            <a:off x="7581012" y="4884825"/>
            <a:ext cx="3817089" cy="2043160"/>
            <a:chOff x="7581012" y="4884825"/>
            <a:chExt cx="3817089" cy="2043160"/>
          </a:xfrm>
        </p:grpSpPr>
        <p:sp>
          <p:nvSpPr>
            <p:cNvPr id="16" name="กล่องข้อความ 15"/>
            <p:cNvSpPr txBox="1"/>
            <p:nvPr/>
          </p:nvSpPr>
          <p:spPr>
            <a:xfrm>
              <a:off x="7581012" y="6404765"/>
              <a:ext cx="3817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ชุมชนในวงกว้าง จังหวัด/ประเทศ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3556" name="Picture 4" descr="ทำไมต้องลงทุนหุ้นปัจจัย 4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309" y="4884825"/>
              <a:ext cx="2702115" cy="1519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92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10 อันดับสึนามิร้ายแรงที่สุดในประวัติศาสตร์ - National Geographi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2866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39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26863" y="1032010"/>
            <a:ext cx="5771080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ผู้ที่ได้รับผลกระทบโดยตรง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26863" y="3338299"/>
            <a:ext cx="5634562" cy="584775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B: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ผู้ที่ได้รับผลกระทบทางตรง 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26863" y="5319483"/>
            <a:ext cx="5634562" cy="584775"/>
          </a:xfrm>
          <a:prstGeom prst="rect">
            <a:avLst/>
          </a:prstGeom>
          <a:solidFill>
            <a:srgbClr val="CC66FF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C: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ญาติและเพื่อนที่สูญเสียบุคคลอันเป็นที่รัก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8233584" y="2735248"/>
            <a:ext cx="2258794" cy="2054954"/>
            <a:chOff x="8614157" y="2747562"/>
            <a:chExt cx="2258794" cy="2054954"/>
          </a:xfrm>
        </p:grpSpPr>
        <p:sp>
          <p:nvSpPr>
            <p:cNvPr id="12" name="วงรี 11"/>
            <p:cNvSpPr/>
            <p:nvPr/>
          </p:nvSpPr>
          <p:spPr bwMode="auto">
            <a:xfrm>
              <a:off x="8773978" y="2747562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3" name="Picture 2" descr="55 สิ่งที่คนญี่ปุ่นอยากทำ ก่อนที่พ่อแม่จะเสียชีวิต” แล้วเพื่อนๆห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57" y="3042538"/>
              <a:ext cx="2258794" cy="1200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สี่เหลี่ยมผืนผ้า 13"/>
            <p:cNvSpPr/>
            <p:nvPr/>
          </p:nvSpPr>
          <p:spPr bwMode="auto">
            <a:xfrm>
              <a:off x="8817892" y="4296685"/>
              <a:ext cx="1929598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ครอบครัวผู้</a:t>
              </a:r>
              <a:r>
                <a:rPr lang="th-TH" sz="2400" dirty="0" err="1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สูย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เสีย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8393405" y="4523056"/>
            <a:ext cx="1888212" cy="2174560"/>
            <a:chOff x="8773978" y="4535370"/>
            <a:chExt cx="1888212" cy="2174560"/>
          </a:xfrm>
        </p:grpSpPr>
        <p:sp>
          <p:nvSpPr>
            <p:cNvPr id="16" name="วงรี 15"/>
            <p:cNvSpPr/>
            <p:nvPr/>
          </p:nvSpPr>
          <p:spPr bwMode="auto">
            <a:xfrm>
              <a:off x="8773978" y="4841507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7" name="Picture 4" descr="4 เคล็ดลับที่จะช่วยให้น้องใหม่ขี้อายเข้ากับเพื่อนร่วมงานได้ดีขึ้น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1"/>
            <a:stretch/>
          </p:blipFill>
          <p:spPr bwMode="auto">
            <a:xfrm>
              <a:off x="9005835" y="4535370"/>
              <a:ext cx="1475441" cy="1630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สี่เหลี่ยมผืนผ้า 17"/>
            <p:cNvSpPr/>
            <p:nvPr/>
          </p:nvSpPr>
          <p:spPr bwMode="auto">
            <a:xfrm>
              <a:off x="8824918" y="6204099"/>
              <a:ext cx="1837272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ญาติ</a:t>
              </a:r>
              <a:r>
                <a:rPr lang="en-US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/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เพื่อนร่วมงาน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sp>
        <p:nvSpPr>
          <p:cNvPr id="19" name="กล่องข้อความ 18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เหตุการณ์ภัยพิบัติ (</a:t>
            </a:r>
            <a:r>
              <a:rPr lang="th-TH" sz="32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สึ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นามิ)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7187609" y="592646"/>
            <a:ext cx="4667693" cy="2029511"/>
            <a:chOff x="7187609" y="592646"/>
            <a:chExt cx="4667693" cy="2029511"/>
          </a:xfrm>
        </p:grpSpPr>
        <p:sp>
          <p:nvSpPr>
            <p:cNvPr id="10" name="กล่องข้อความ 9"/>
            <p:cNvSpPr txBox="1"/>
            <p:nvPr/>
          </p:nvSpPr>
          <p:spPr>
            <a:xfrm>
              <a:off x="7187609" y="1791160"/>
              <a:ext cx="4667693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ผู้ที่เสียชีวิต ผู้ที่ได้รับบาดเจ็บและรอดชีวิตจาก</a:t>
              </a:r>
              <a:r>
                <a:rPr lang="th-TH" sz="2400" dirty="0" err="1">
                  <a:latin typeface="DSN LardPhrao" panose="00000400000000000000" pitchFamily="2" charset="-34"/>
                  <a:cs typeface="DSN LardPhrao" panose="00000400000000000000" pitchFamily="2" charset="-34"/>
                </a:rPr>
                <a:t>เหตุการณ์สึ</a:t>
              </a:r>
              <a:r>
                <a:rPr lang="th-TH" sz="24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นามิ</a:t>
              </a:r>
              <a:endParaRPr lang="en-US" sz="2400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4578" name="Picture 2" descr="นาโอมิ วัตส์ หนีตายสึนามิถล่มใน The Impossib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262" y="592646"/>
              <a:ext cx="1908121" cy="125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89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4075" y="3084103"/>
            <a:ext cx="5634562" cy="58477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E: 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เจ้าหน้าที่ผู้ทำการช่วยเหลือ </a:t>
            </a:r>
            <a:endParaRPr lang="en-US" sz="32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4075" y="5192183"/>
            <a:ext cx="5634562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F: 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ชุมชนในวงกว้าง (เศรษฐกิจ)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64074" y="976023"/>
            <a:ext cx="5634563" cy="5847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D: 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ผลกระทบทางอ้อม (ชุมชน/สังคม)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เหตุการณ์ภัยพิบัติ (</a:t>
            </a:r>
            <a:r>
              <a:rPr lang="th-TH" sz="32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สึ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นามิ)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7474688" y="644579"/>
            <a:ext cx="4380615" cy="1973048"/>
            <a:chOff x="7474688" y="644579"/>
            <a:chExt cx="4380615" cy="1973048"/>
          </a:xfrm>
        </p:grpSpPr>
        <p:sp>
          <p:nvSpPr>
            <p:cNvPr id="13" name="กล่องข้อความ 12"/>
            <p:cNvSpPr txBox="1"/>
            <p:nvPr/>
          </p:nvSpPr>
          <p:spPr>
            <a:xfrm>
              <a:off x="7474688" y="2094407"/>
              <a:ext cx="4380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/>
                <a:t>บุคคลที่อาศัยบริเวณรอบที่เกิดเหตุการณ์</a:t>
              </a:r>
              <a:endParaRPr lang="en-US" dirty="0"/>
            </a:p>
          </p:txBody>
        </p:sp>
        <p:pic>
          <p:nvPicPr>
            <p:cNvPr id="9" name="Picture 6" descr="10 อันดับสึนามิร้ายแรงที่สุดในประวัติศาสตร์ - National Geographic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465" y="644579"/>
              <a:ext cx="2770266" cy="1466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กลุ่ม 2"/>
          <p:cNvGrpSpPr/>
          <p:nvPr/>
        </p:nvGrpSpPr>
        <p:grpSpPr>
          <a:xfrm>
            <a:off x="6943059" y="2714885"/>
            <a:ext cx="5050465" cy="1955493"/>
            <a:chOff x="6943059" y="2714885"/>
            <a:chExt cx="5050465" cy="1955493"/>
          </a:xfrm>
        </p:grpSpPr>
        <p:sp>
          <p:nvSpPr>
            <p:cNvPr id="14" name="กล่องข้อความ 13"/>
            <p:cNvSpPr txBox="1"/>
            <p:nvPr/>
          </p:nvSpPr>
          <p:spPr>
            <a:xfrm>
              <a:off x="6943059" y="4147158"/>
              <a:ext cx="5050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/>
                <a:t>ตำรวจ  ทหาร กู้ภัย แพทย์ พยาบาล </a:t>
              </a:r>
              <a:r>
                <a:rPr lang="th-TH" dirty="0" err="1"/>
                <a:t>และสห</a:t>
              </a:r>
              <a:r>
                <a:rPr lang="th-TH" dirty="0"/>
                <a:t>วิชาชีพ </a:t>
              </a:r>
              <a:endParaRPr lang="en-US" dirty="0"/>
            </a:p>
          </p:txBody>
        </p:sp>
        <p:pic>
          <p:nvPicPr>
            <p:cNvPr id="17" name="Picture 4" descr="คุณหมอตุลยากับพยาบาลเก๋ – สติกเกอร์ LINE | LINE STO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323" y="2760062"/>
              <a:ext cx="1388986" cy="13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ปักพินโดย Kannika Tanjai ใน อาชีพ | มินนีเมาส์, ภาพประกอบ, ก่อนวัย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948" y="2760062"/>
              <a:ext cx="849949" cy="143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ทหาร, วาด, Royaltyfree png - png ทหาร, วาด, Royaltyfree icon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154" y="2760062"/>
              <a:ext cx="826169" cy="14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อยากเป็นกู้ภัย อ่านสักนิด แล้วคิดให้ดี | Dek-D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0"/>
            <a:stretch/>
          </p:blipFill>
          <p:spPr bwMode="auto">
            <a:xfrm>
              <a:off x="10255309" y="2714885"/>
              <a:ext cx="1738215" cy="137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กลุ่ม 3"/>
          <p:cNvGrpSpPr/>
          <p:nvPr/>
        </p:nvGrpSpPr>
        <p:grpSpPr>
          <a:xfrm>
            <a:off x="6645714" y="4607088"/>
            <a:ext cx="5209589" cy="2250912"/>
            <a:chOff x="6645714" y="4607088"/>
            <a:chExt cx="5209589" cy="2250912"/>
          </a:xfrm>
        </p:grpSpPr>
        <p:sp>
          <p:nvSpPr>
            <p:cNvPr id="15" name="กล่องข้อความ 14"/>
            <p:cNvSpPr txBox="1"/>
            <p:nvPr/>
          </p:nvSpPr>
          <p:spPr>
            <a:xfrm>
              <a:off x="7836195" y="6334780"/>
              <a:ext cx="3817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/>
                <a:t>ชุมชนในวงกว้าง จังหวัด/ประเทศ</a:t>
              </a:r>
              <a:endParaRPr lang="en-US" dirty="0"/>
            </a:p>
          </p:txBody>
        </p:sp>
        <p:pic>
          <p:nvPicPr>
            <p:cNvPr id="21" name="Picture 4" descr="ทำไมต้องลงทุนหุ้นปัจจัย 4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3188" y="4834276"/>
              <a:ext cx="2702115" cy="1519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เอากระเป๋าเงินผู้ชายคนเวกเตอร์ธุรกิจ, เอากระเป๋าเงิน, การ์ตูนนัก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4000" y1="2814" x2="74769" y2="11820"/>
                          <a14:foregroundMark x1="8000" y1="19606" x2="7538" y2="16792"/>
                          <a14:foregroundMark x1="3385" y1="18105" x2="8615" y2="20450"/>
                          <a14:foregroundMark x1="38769" y1="8630" x2="43385" y2="9475"/>
                          <a14:foregroundMark x1="20000" y1="23077" x2="18923" y2="29362"/>
                          <a14:foregroundMark x1="23846" y1="32739" x2="27077" y2="36679"/>
                          <a14:foregroundMark x1="5538" y1="26079" x2="8000" y2="30863"/>
                          <a14:foregroundMark x1="6154" y1="40056" x2="12923" y2="39212"/>
                          <a14:foregroundMark x1="5846" y1="39024" x2="2000" y2="38555"/>
                          <a14:foregroundMark x1="21385" y1="44184" x2="8615" y2="49156"/>
                          <a14:foregroundMark x1="34769" y1="43996" x2="42923" y2="33677"/>
                          <a14:foregroundMark x1="32000" y1="27767" x2="40154" y2="29737"/>
                          <a14:foregroundMark x1="28769" y1="26735" x2="42923" y2="30394"/>
                          <a14:foregroundMark x1="21692" y1="50657" x2="27385" y2="54315"/>
                          <a14:foregroundMark x1="30923" y1="49343" x2="40769" y2="48124"/>
                          <a14:foregroundMark x1="74462" y1="1689" x2="79692" y2="6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8249" y="4607088"/>
              <a:ext cx="1384939" cy="1899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ให้ เงิน การ์ตูน Png Clipart (#5406698) - PinClipar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714" y="5116634"/>
              <a:ext cx="1470867" cy="1470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852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8 ปี “บิ๊กป้อม” กับปัญหา 3 จังหวัดชายแดนใต้ แจ้งเกิด- และฆ่าทิ้ง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252" cy="70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92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เหตุการณ์ความไม่สงบใน 3 จังหวัดชายแดนภาคใต้ (เหตุระเบิด)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6863" y="1032010"/>
            <a:ext cx="5771080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ผู้ที่ได้รับผลกระทบโดยตรง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63381" y="3340122"/>
            <a:ext cx="5634562" cy="584775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ngsanaUPC" pitchFamily="18" charset="-34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B: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ผู้ที่ได้รับผลกระทบทางตรง 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63381" y="5258496"/>
            <a:ext cx="5634562" cy="584775"/>
          </a:xfrm>
          <a:prstGeom prst="rect">
            <a:avLst/>
          </a:prstGeom>
          <a:solidFill>
            <a:srgbClr val="CC66FF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3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C: </a:t>
            </a:r>
            <a:r>
              <a:rPr lang="th-TH" sz="3200" dirty="0">
                <a:solidFill>
                  <a:schemeClr val="accent3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ญาติและเพื่อนที่สูญเสียบุคคลอันเป็นที่รัก</a:t>
            </a:r>
            <a:endParaRPr lang="en-US" sz="3200" dirty="0">
              <a:solidFill>
                <a:schemeClr val="accent3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6443332" y="660527"/>
            <a:ext cx="5582092" cy="1904181"/>
            <a:chOff x="6443332" y="660527"/>
            <a:chExt cx="5582092" cy="1904181"/>
          </a:xfrm>
        </p:grpSpPr>
        <p:sp>
          <p:nvSpPr>
            <p:cNvPr id="11" name="กล่องข้อความ 10"/>
            <p:cNvSpPr txBox="1"/>
            <p:nvPr/>
          </p:nvSpPr>
          <p:spPr>
            <a:xfrm>
              <a:off x="6443332" y="2041488"/>
              <a:ext cx="5582092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ผู้ที่เสียชีวิต ผู้ที่ได้รับบาดเจ็บและรอดชีวิตจากเหตุระเบิด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5602" name="Picture 2" descr="รู้จัก &quot;ระเบิด&quot; แนะวิธีเอาตัวรอด เมื่อเจอสถานการณ์ฉุกเฉิน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5294" y="660527"/>
              <a:ext cx="2360428" cy="132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กลุ่ม 11"/>
          <p:cNvGrpSpPr/>
          <p:nvPr/>
        </p:nvGrpSpPr>
        <p:grpSpPr>
          <a:xfrm>
            <a:off x="8233584" y="2735248"/>
            <a:ext cx="2258794" cy="2054954"/>
            <a:chOff x="8614157" y="2747562"/>
            <a:chExt cx="2258794" cy="2054954"/>
          </a:xfrm>
        </p:grpSpPr>
        <p:sp>
          <p:nvSpPr>
            <p:cNvPr id="14" name="วงรี 13"/>
            <p:cNvSpPr/>
            <p:nvPr/>
          </p:nvSpPr>
          <p:spPr bwMode="auto">
            <a:xfrm>
              <a:off x="8773978" y="2747562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5" name="Picture 2" descr="55 สิ่งที่คนญี่ปุ่นอยากทำ ก่อนที่พ่อแม่จะเสียชีวิต” แล้วเพื่อนๆห ..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157" y="3042538"/>
              <a:ext cx="2258794" cy="1200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สี่เหลี่ยมผืนผ้า 15"/>
            <p:cNvSpPr/>
            <p:nvPr/>
          </p:nvSpPr>
          <p:spPr bwMode="auto">
            <a:xfrm>
              <a:off x="8817892" y="4296685"/>
              <a:ext cx="1929598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ครอบครัวผู้</a:t>
              </a:r>
              <a:r>
                <a:rPr lang="th-TH" sz="2400" dirty="0" err="1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สูย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เสีย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8393405" y="4523056"/>
            <a:ext cx="1888212" cy="2174560"/>
            <a:chOff x="8773978" y="4535370"/>
            <a:chExt cx="1888212" cy="2174560"/>
          </a:xfrm>
        </p:grpSpPr>
        <p:sp>
          <p:nvSpPr>
            <p:cNvPr id="18" name="วงรี 17"/>
            <p:cNvSpPr/>
            <p:nvPr/>
          </p:nvSpPr>
          <p:spPr bwMode="auto">
            <a:xfrm>
              <a:off x="8773978" y="4841507"/>
              <a:ext cx="1848050" cy="156535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  <p:pic>
          <p:nvPicPr>
            <p:cNvPr id="19" name="Picture 4" descr="4 เคล็ดลับที่จะช่วยให้น้องใหม่ขี้อายเข้ากับเพื่อนร่วมงานได้ดีขึ้น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1"/>
            <a:stretch/>
          </p:blipFill>
          <p:spPr bwMode="auto">
            <a:xfrm>
              <a:off x="9005835" y="4535370"/>
              <a:ext cx="1475441" cy="1630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สี่เหลี่ยมผืนผ้า 19"/>
            <p:cNvSpPr/>
            <p:nvPr/>
          </p:nvSpPr>
          <p:spPr bwMode="auto">
            <a:xfrm>
              <a:off x="8824918" y="6204099"/>
              <a:ext cx="1837272" cy="50583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ญาติ</a:t>
              </a:r>
              <a:r>
                <a:rPr lang="en-US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/</a:t>
              </a:r>
              <a:r>
                <a:rPr lang="th-TH" sz="2400" dirty="0">
                  <a:latin typeface="DSN LardPhrao" panose="00000400000000000000" pitchFamily="2" charset="-34"/>
                  <a:ea typeface="Gulim" pitchFamily="34" charset="-127"/>
                  <a:cs typeface="DSN LardPhrao" panose="00000400000000000000" pitchFamily="2" charset="-34"/>
                </a:rPr>
                <a:t>เพื่อนร่วมงาน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SN LardPhrao" panose="00000400000000000000" pitchFamily="2" charset="-34"/>
                <a:ea typeface="Gulim" pitchFamily="34" charset="-127"/>
                <a:cs typeface="DSN LardPhrao" panose="000004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28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4075" y="3084103"/>
            <a:ext cx="5634562" cy="58477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E: </a:t>
            </a:r>
            <a:r>
              <a:rPr lang="th-TH" sz="32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เจ้าหน้าที่ผู้ทำการช่วยเหลือ </a:t>
            </a:r>
            <a:endParaRPr lang="en-US" sz="32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4075" y="5192183"/>
            <a:ext cx="5634562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F: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ชุมชนในวงกว้าง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64074" y="976023"/>
            <a:ext cx="5634563" cy="5847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defRPr/>
            </a:pP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D: </a:t>
            </a: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ผลกระทบทางอ้อม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0" y="-22499"/>
            <a:ext cx="1219200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เหตุการณ์ความไม่สงบใน 3 จังหวัดชายแดนภาคใต้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6850911" y="648183"/>
            <a:ext cx="5098312" cy="1795161"/>
            <a:chOff x="6850911" y="648183"/>
            <a:chExt cx="5098312" cy="1795161"/>
          </a:xfrm>
        </p:grpSpPr>
        <p:sp>
          <p:nvSpPr>
            <p:cNvPr id="13" name="กล่องข้อความ 12"/>
            <p:cNvSpPr txBox="1"/>
            <p:nvPr/>
          </p:nvSpPr>
          <p:spPr>
            <a:xfrm>
              <a:off x="6850911" y="1981679"/>
              <a:ext cx="509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บุคคลที่อาศัยอยู่บริเวณที่เกิดเหตุการณ์ เช่นตลาด ทางรถไฟ</a:t>
              </a:r>
              <a:endParaRPr lang="en-US" sz="2400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7650" name="Picture 2" descr="IED THAILAND: เมื่อพบวัตถุต้องสงสัยหรือระเบิดแสวงเครื่อง จะทำอย่างไร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853" y="648183"/>
              <a:ext cx="2785561" cy="1290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กลุ่ม 2"/>
          <p:cNvGrpSpPr/>
          <p:nvPr/>
        </p:nvGrpSpPr>
        <p:grpSpPr>
          <a:xfrm>
            <a:off x="6850911" y="2570769"/>
            <a:ext cx="5098312" cy="2003456"/>
            <a:chOff x="6850911" y="2570769"/>
            <a:chExt cx="5098312" cy="2003456"/>
          </a:xfrm>
        </p:grpSpPr>
        <p:sp>
          <p:nvSpPr>
            <p:cNvPr id="14" name="กล่องข้อความ 13"/>
            <p:cNvSpPr txBox="1"/>
            <p:nvPr/>
          </p:nvSpPr>
          <p:spPr>
            <a:xfrm>
              <a:off x="6850911" y="4051005"/>
              <a:ext cx="5050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ตำรวจ  ทหาร กู้ภัย แพทย์ พยาบาล </a:t>
              </a:r>
              <a:r>
                <a:rPr lang="th-TH" dirty="0" err="1">
                  <a:latin typeface="DSN LardPhrao" panose="00000400000000000000" pitchFamily="2" charset="-34"/>
                  <a:cs typeface="DSN LardPhrao" panose="00000400000000000000" pitchFamily="2" charset="-34"/>
                </a:rPr>
                <a:t>และสห</a:t>
              </a:r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วิชาชีพ 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16" name="Picture 4" descr="คุณหมอตุลยากับพยาบาลเก๋ – สติกเกอร์ LINE | LINE STO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022" y="2615946"/>
              <a:ext cx="1388986" cy="13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ปักพินโดย Kannika Tanjai ใน อาชีพ | มินนีเมาส์, ภาพประกอบ, ก่อนวัย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647" y="2615946"/>
              <a:ext cx="849949" cy="143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ทหาร, วาด, Royaltyfree png - png ทหาร, วาด, Royaltyfree icon vect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853" y="2615946"/>
              <a:ext cx="826169" cy="14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อยากเป็นกู้ภัย อ่านสักนิด แล้วคิดให้ดี | Dek-D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0"/>
            <a:stretch/>
          </p:blipFill>
          <p:spPr bwMode="auto">
            <a:xfrm>
              <a:off x="10211008" y="2570769"/>
              <a:ext cx="1738215" cy="137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กลุ่ม 3"/>
          <p:cNvGrpSpPr/>
          <p:nvPr/>
        </p:nvGrpSpPr>
        <p:grpSpPr>
          <a:xfrm>
            <a:off x="7729870" y="4869712"/>
            <a:ext cx="4011815" cy="2055578"/>
            <a:chOff x="7729870" y="4869712"/>
            <a:chExt cx="4011815" cy="2055578"/>
          </a:xfrm>
        </p:grpSpPr>
        <p:sp>
          <p:nvSpPr>
            <p:cNvPr id="15" name="กล่องข้อความ 14"/>
            <p:cNvSpPr txBox="1"/>
            <p:nvPr/>
          </p:nvSpPr>
          <p:spPr>
            <a:xfrm>
              <a:off x="7729870" y="6402070"/>
              <a:ext cx="4011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dirty="0">
                  <a:latin typeface="DSN LardPhrao" panose="00000400000000000000" pitchFamily="2" charset="-34"/>
                  <a:cs typeface="DSN LardPhrao" panose="00000400000000000000" pitchFamily="2" charset="-34"/>
                </a:rPr>
                <a:t>ชุมชนในวงกว้าง ความมั่นคงของชาติ</a:t>
              </a:r>
              <a:endParaRPr lang="en-US" dirty="0">
                <a:latin typeface="DSN LardPhrao" panose="00000400000000000000" pitchFamily="2" charset="-34"/>
                <a:cs typeface="DSN LardPhrao" panose="00000400000000000000" pitchFamily="2" charset="-34"/>
              </a:endParaRPr>
            </a:p>
          </p:txBody>
        </p:sp>
        <p:pic>
          <p:nvPicPr>
            <p:cNvPr id="27654" name="Picture 6" descr="ภาษากับความมั่นคงของคนในชาติ : Language and Human Security in Thailan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3670" y="4869712"/>
              <a:ext cx="3588860" cy="159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83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12192000" cy="1106905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5pPr>
            <a:lvl6pPr marL="4572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6pPr>
            <a:lvl7pPr marL="9144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7pPr>
            <a:lvl8pPr marL="13716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8pPr>
            <a:lvl9pPr marL="1828800"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2533"/>
                </a:solidFill>
                <a:latin typeface="HY헤드라인M" pitchFamily="2" charset="-127"/>
                <a:ea typeface="HY헤드라인M" pitchFamily="2" charset="-127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800" kern="0" dirty="0">
                <a:solidFill>
                  <a:schemeClr val="accent3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ผู้ประสบภาวะวิกฤตที่มีความเสี่ยงต่อปัญหาสุขภาพจิต</a:t>
            </a:r>
            <a:endParaRPr lang="en-US" sz="4800" kern="0" dirty="0">
              <a:solidFill>
                <a:schemeClr val="accent3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809549" y="895148"/>
            <a:ext cx="9249878" cy="5207268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th-TH" sz="3400" b="0" kern="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ผู้บาดเจ็บ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ครอบครัวผู้เสียชีวิต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ผู้พิการ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ผู้สูงอายุติดบ้านหรือติดเตียง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ผู้ใช้สารเสพติดในช่วง 2 สัปดาห์ที่ผ่านมา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ผู้ที่มีประวัติรักษาทางจิตเวช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ผู้ที่มีความเครียด กังวล ท้อแท้สิ้นหวัง ในช่วง 2 สัปดาห์ที่ผ่านมา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h-TH" sz="3400" b="0" kern="0" dirty="0">
                <a:latin typeface="DSN LardPhrao" panose="00000400000000000000" pitchFamily="2" charset="-34"/>
                <a:cs typeface="DSN LardPhrao" panose="00000400000000000000" pitchFamily="2" charset="-34"/>
              </a:rPr>
              <a:t>ผู้ที่มีความคิดฆ่าตัวตายในช่วง 2 สัปดาห์ ที่ผ่านมา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th-TH" sz="3400" b="0" kern="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marL="365760" lvl="1" indent="0" eaLnBrk="1" fontAlgn="auto" hangingPunct="1">
              <a:lnSpc>
                <a:spcPct val="8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th-TH" sz="3400" b="0" kern="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910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BF974-EAF9-47E1-96D3-B8E1CE360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86400" y="76761"/>
            <a:ext cx="6635532" cy="672118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BB02E9-F747-4921-BDAB-6029AE2897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72" t="9469" r="9027" b="22899"/>
          <a:stretch/>
        </p:blipFill>
        <p:spPr>
          <a:xfrm>
            <a:off x="105878" y="89120"/>
            <a:ext cx="5244682" cy="327972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9D077-FF09-48BD-8329-A4F5B4517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5878" y="3527416"/>
            <a:ext cx="5239257" cy="327053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84773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B73F7-CD84-4EFB-A897-9234E4D4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609"/>
            <a:ext cx="8596667" cy="566738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สิ่งที่เกิดขึ้น ในใจ ของผู้ประสบภาวะวิกฤติทุกระดับ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D07AC-A815-4E02-B175-6445B3341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868" y="772347"/>
            <a:ext cx="6512573" cy="5926836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Dr.Elisabeth</a:t>
            </a:r>
            <a:r>
              <a:rPr lang="en-US" sz="44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Kübler</a:t>
            </a:r>
            <a:r>
              <a:rPr lang="en-US" sz="44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-Ross</a:t>
            </a:r>
          </a:p>
          <a:p>
            <a:r>
              <a:rPr lang="en-US" sz="36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	</a:t>
            </a:r>
            <a:r>
              <a:rPr lang="th-TH" sz="36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36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Denial</a:t>
            </a:r>
            <a:r>
              <a:rPr lang="th-TH" sz="36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						</a:t>
            </a:r>
            <a:r>
              <a:rPr lang="th-TH" sz="3600" b="1" dirty="0">
                <a:solidFill>
                  <a:srgbClr val="FF000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3600" b="1" dirty="0">
                <a:solidFill>
                  <a:srgbClr val="FF000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Anger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FF0066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66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	</a:t>
            </a:r>
            <a:r>
              <a:rPr lang="th-TH" sz="3600" b="1" dirty="0">
                <a:solidFill>
                  <a:srgbClr val="FF0066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3600" b="1" dirty="0">
                <a:solidFill>
                  <a:srgbClr val="FF0066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Bargaining 					</a:t>
            </a:r>
            <a:r>
              <a:rPr lang="th-TH" sz="3600" b="1" dirty="0">
                <a:solidFill>
                  <a:srgbClr val="660066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3600" b="1" dirty="0">
                <a:solidFill>
                  <a:srgbClr val="660066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Depression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				</a:t>
            </a:r>
            <a:r>
              <a:rPr lang="th-TH" sz="3600" b="1" dirty="0">
                <a:solidFill>
                  <a:srgbClr val="00B05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3600" b="1" dirty="0">
                <a:solidFill>
                  <a:srgbClr val="00B05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Acceptance</a:t>
            </a:r>
            <a:r>
              <a:rPr lang="th-TH" sz="3600" b="1" dirty="0">
                <a:solidFill>
                  <a:srgbClr val="00B05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</a:t>
            </a:r>
            <a:endParaRPr lang="en-US" sz="3600" b="1" dirty="0">
              <a:solidFill>
                <a:srgbClr val="00B05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endParaRPr lang="th-TH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EB2FB-C053-4A47-BE57-87B2DB67B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20565" y="-12441"/>
            <a:ext cx="5271436" cy="44885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F34FB3-7F16-41E8-A61B-BBCFE3CBF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11442" y="4491592"/>
            <a:ext cx="5480558" cy="2376033"/>
          </a:xfrm>
          <a:prstGeom prst="rect">
            <a:avLst/>
          </a:prstGeom>
        </p:spPr>
      </p:pic>
      <p:sp>
        <p:nvSpPr>
          <p:cNvPr id="3" name="วงรี 2"/>
          <p:cNvSpPr/>
          <p:nvPr/>
        </p:nvSpPr>
        <p:spPr>
          <a:xfrm>
            <a:off x="7355586" y="5276352"/>
            <a:ext cx="675856" cy="660394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Eye Roll Emoji in PNG [Free Download IOS Emojis] | Stiker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4" y="2258533"/>
            <a:ext cx="795477" cy="79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Emoji ดาวน์โหลดฟรี - iPhone Emoji แอปเปิ้ล iOS 11 - emoj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17" y="2241386"/>
            <a:ext cx="827375" cy="8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อื่น ๆ, พื้นที่, แบล็คซัน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92" l="0" r="98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2" y="4145420"/>
            <a:ext cx="769286" cy="78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ไม่อยากเฟล อย่าส่ง! 5 อันดับ 'Emoji' ที่หนุ่มๆ เห็นแล้วไม่อยากตอบ!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77" y="5936746"/>
            <a:ext cx="842377" cy="84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อิ โม จิ ง่วง PNG Image | Transparent PNG Free Download on Seek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9" b="99281" l="0" r="100000">
                        <a14:foregroundMark x1="65753" y1="59712" x2="79452" y2="70504"/>
                        <a14:foregroundMark x1="18493" y1="71223" x2="6164" y2="93525"/>
                        <a14:foregroundMark x1="16438" y1="82014" x2="212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30" y="4081668"/>
            <a:ext cx="959164" cy="91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708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53EF5805-1D19-4942-8360-EA6FBC49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08" r="2508"/>
          <a:stretch>
            <a:fillRect/>
          </a:stretch>
        </p:blipFill>
        <p:spPr>
          <a:xfrm>
            <a:off x="0" y="0"/>
            <a:ext cx="12192000" cy="68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81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12192000" cy="135731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h-TH" sz="44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ปฏิกิริยาต่อความเครียดในภัยพิบัติ</a:t>
            </a:r>
            <a:br>
              <a:rPr lang="th-TH" sz="44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</a:br>
            <a:r>
              <a:rPr lang="en-US" sz="32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Normal Reaction in Abnormal  Situation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6293" y="3730907"/>
            <a:ext cx="2741064" cy="295465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rgbClr val="FFFF0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ด้านอารมณ์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 err="1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ช๊อค</a:t>
            </a:r>
            <a:r>
              <a:rPr lang="th-TH" altLang="th-TH" sz="3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กลัว เสียใจ     โกรธ มึนชา ไร้อารมณ์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รู้สึกผิด ละอายใจ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สิ้นหวัง</a:t>
            </a:r>
            <a:endParaRPr lang="en-US" altLang="th-TH" sz="30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30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3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gray">
          <a:xfrm>
            <a:off x="2457450" y="2296301"/>
            <a:ext cx="2411413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th-TH" sz="1800">
              <a:cs typeface="+mn-cs"/>
            </a:endParaRPr>
          </a:p>
        </p:txBody>
      </p:sp>
      <p:sp>
        <p:nvSpPr>
          <p:cNvPr id="7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/>
        </p:nvSpPr>
        <p:spPr bwMode="gray">
          <a:xfrm rot="659059" flipH="1">
            <a:off x="7336951" y="2420405"/>
            <a:ext cx="284003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th-TH" sz="1800">
              <a:cs typeface="+mn-cs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4702969" y="1343703"/>
            <a:ext cx="2786062" cy="1387475"/>
            <a:chOff x="1997" y="1314"/>
            <a:chExt cx="1889" cy="1009"/>
          </a:xfrm>
        </p:grpSpPr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5" name="Oval 12"/>
              <p:cNvSpPr>
                <a:spLocks noChangeArrowheads="1"/>
              </p:cNvSpPr>
              <p:nvPr/>
            </p:nvSpPr>
            <p:spPr bwMode="gray">
              <a:xfrm>
                <a:off x="1994" y="1056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th-TH" sz="1800">
                  <a:cs typeface="+mn-cs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tx2">
                      <a:gamma/>
                      <a:tint val="44314"/>
                      <a:invGamma/>
                    </a:schemeClr>
                  </a:gs>
                  <a:gs pos="100000">
                    <a:schemeClr val="tx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th-TH" sz="1800">
                  <a:cs typeface="+mn-cs"/>
                </a:endParaRPr>
              </a:p>
            </p:txBody>
          </p:sp>
        </p:grpSp>
        <p:sp>
          <p:nvSpPr>
            <p:cNvPr id="11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th-TH" sz="1800">
                <a:cs typeface="+mn-cs"/>
              </a:endParaRPr>
            </a:p>
          </p:txBody>
        </p:sp>
      </p:grp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661349" y="1582261"/>
            <a:ext cx="28575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ปฏิกิริยาปกติ</a:t>
            </a: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2972994" y="3741641"/>
            <a:ext cx="2832963" cy="286232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rgbClr val="FFFF0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ด้านความคิด</a:t>
            </a:r>
            <a:endParaRPr lang="en-US" altLang="th-TH" sz="3000" dirty="0">
              <a:solidFill>
                <a:srgbClr val="FFFF0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rgbClr val="FFFF0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</a:t>
            </a:r>
            <a:r>
              <a:rPr lang="th-TH" altLang="th-TH" sz="3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สับสน กังวล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ขาดสมาธิ ตัดสินใจไม่ได้ความจำไม่ดี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30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30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5891594" y="3741641"/>
            <a:ext cx="2941943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000" dirty="0">
                <a:solidFill>
                  <a:srgbClr val="FFFF0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ด้านร่างกาย</a:t>
            </a:r>
          </a:p>
          <a:p>
            <a:pPr eaLnBrk="1" hangingPunct="1">
              <a:defRPr/>
            </a:pPr>
            <a:r>
              <a:rPr lang="th-TH" sz="3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ตึงเครียด อ่อนล้า นอนไม่หลับ ปวดเมื่อย ตกใจง่าย ใจเต้นเร็ว คลื่นไส้ เบื่ออาหาร ความรู้สึกทางเพศลดลง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8919174" y="3722392"/>
            <a:ext cx="3150609" cy="286232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rgbClr val="FFFF0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ด้านความสัมพันธ์กับผู้อื่น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000" dirty="0">
                <a:solidFill>
                  <a:schemeClr val="bg1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ไม่ไว้วางใจผู้อื่น ขัดแย้ง  หงุดหงิด แยกตัว  รู้สึกอ้างว้าง    เปล่าเปลี่ยว</a:t>
            </a:r>
            <a:endParaRPr lang="en-US" altLang="th-TH" sz="3000" dirty="0">
              <a:solidFill>
                <a:schemeClr val="bg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th-TH" sz="30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30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7343576">
            <a:off x="6610345" y="2830978"/>
            <a:ext cx="884238" cy="74295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th-TH" sz="1800">
              <a:cs typeface="+mn-cs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187" y="2605896"/>
            <a:ext cx="518205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82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5F0B-6FD7-4652-BA67-AF8C7199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0"/>
            <a:ext cx="8945131" cy="1278466"/>
          </a:xfrm>
        </p:spPr>
        <p:txBody>
          <a:bodyPr anchor="ctr">
            <a:noAutofit/>
          </a:bodyPr>
          <a:lstStyle/>
          <a:p>
            <a:r>
              <a:rPr lang="th-TH" sz="44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การเสียสมดุลทางจิตใจจากการปรับตัวตอบโต้ ภาวะวิกฤติ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7D1AF-14D6-45DC-BAB8-94F8588E7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9865" y="1054946"/>
            <a:ext cx="5672216" cy="53458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h-TH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Acute stress disorder</a:t>
            </a:r>
          </a:p>
          <a:p>
            <a:pPr>
              <a:lnSpc>
                <a:spcPct val="150000"/>
              </a:lnSpc>
            </a:pPr>
            <a:r>
              <a:rPr lang="th-TH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Post-traumatic stress disorder</a:t>
            </a:r>
          </a:p>
          <a:p>
            <a:pPr>
              <a:lnSpc>
                <a:spcPct val="150000"/>
              </a:lnSpc>
            </a:pPr>
            <a:r>
              <a:rPr lang="th-TH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Adjustment Disorder</a:t>
            </a:r>
          </a:p>
          <a:p>
            <a:pPr>
              <a:lnSpc>
                <a:spcPct val="150000"/>
              </a:lnSpc>
            </a:pPr>
            <a:r>
              <a:rPr lang="th-TH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Major depressive disorder</a:t>
            </a:r>
          </a:p>
          <a:p>
            <a:pPr>
              <a:lnSpc>
                <a:spcPct val="150000"/>
              </a:lnSpc>
            </a:pPr>
            <a:r>
              <a:rPr lang="th-TH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-</a:t>
            </a:r>
            <a:r>
              <a:rPr lang="en-US" sz="4000" dirty="0">
                <a:solidFill>
                  <a:srgbClr val="7030A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Substance- used disorder</a:t>
            </a:r>
            <a:endParaRPr lang="th-TH" sz="4000" dirty="0">
              <a:solidFill>
                <a:srgbClr val="7030A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8353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882" t="3693" r="2252" b="23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84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56FE-2E74-4FA9-90E3-C6160647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stress disorder</a:t>
            </a: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4" y="1161135"/>
            <a:ext cx="7154155" cy="55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67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905" b="53092"/>
          <a:stretch/>
        </p:blipFill>
        <p:spPr>
          <a:xfrm>
            <a:off x="0" y="1260906"/>
            <a:ext cx="6112869" cy="392710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/>
          <a:srcRect l="2499" t="46347"/>
          <a:stretch/>
        </p:blipFill>
        <p:spPr>
          <a:xfrm>
            <a:off x="6112869" y="1328285"/>
            <a:ext cx="6008441" cy="43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32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cute stress disorder: Symptoms, causes, and trea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0156" cy="68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3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99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655"/>
            <a:ext cx="6117246" cy="384455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t="1745"/>
          <a:stretch/>
        </p:blipFill>
        <p:spPr>
          <a:xfrm>
            <a:off x="5905491" y="1253321"/>
            <a:ext cx="6212834" cy="351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0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DB2055-CFC2-4307-97CA-BD1162266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-1"/>
            <a:ext cx="6410425" cy="3441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7B409-4862-4631-A24C-364133DF0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0424" y="-2"/>
            <a:ext cx="5781577" cy="3453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0FF37D-A567-4D2D-9D41-4520021D5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3441403"/>
            <a:ext cx="12192000" cy="34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40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45" y="0"/>
            <a:ext cx="5734895" cy="252708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21" y="2400071"/>
            <a:ext cx="5802919" cy="44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77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/>
          <a:srcRect t="2077" b="27302"/>
          <a:stretch/>
        </p:blipFill>
        <p:spPr>
          <a:xfrm>
            <a:off x="946299" y="-1"/>
            <a:ext cx="4664010" cy="677216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/>
          <a:srcRect l="-989" t="4648" r="989" b="19676"/>
          <a:stretch/>
        </p:blipFill>
        <p:spPr>
          <a:xfrm>
            <a:off x="6662804" y="0"/>
            <a:ext cx="4352525" cy="67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78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PTSD: Symptoms, Diagnosis, Causes, Treatment, and Co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9526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E35B-04C6-4668-B5BD-21C619EA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57" y="275883"/>
            <a:ext cx="8596668" cy="1320800"/>
          </a:xfrm>
        </p:spPr>
        <p:txBody>
          <a:bodyPr/>
          <a:lstStyle/>
          <a:p>
            <a:r>
              <a:rPr lang="en-US" dirty="0"/>
              <a:t>Adjustment Disorder</a:t>
            </a: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57" y="936283"/>
            <a:ext cx="5490969" cy="300470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503" y="973889"/>
            <a:ext cx="6126725" cy="2986702"/>
          </a:xfrm>
          <a:prstGeom prst="rect">
            <a:avLst/>
          </a:prstGeom>
        </p:spPr>
      </p:pic>
      <p:pic>
        <p:nvPicPr>
          <p:cNvPr id="9218" name="Picture 2" descr="ปัญหาเรื่องการโดดเรียน - ปัญหาวัยรุ่นปัจจุบั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4100363"/>
            <a:ext cx="3513221" cy="27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แหล่งหนีเรียนเที่ยวสุดฮิต “น้ำตกวังบัวบาน” กับ “สวนบวกหาด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80" y="4206241"/>
            <a:ext cx="3616292" cy="256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การแก้ไขปัญหาผู้เรียนที่มีความก้าวร้า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59" y="4206241"/>
            <a:ext cx="4277270" cy="256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31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A49D8-0F44-42B4-825C-8F5D6ACB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Substance-used disorder</a:t>
            </a:r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7" y="1387868"/>
            <a:ext cx="7958887" cy="523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36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ข่าว Like สาระ - จิตแพทย์วอนเข้าใจคนดื่มเหล้า ไม่แก้ปัญหาแต่ช่วย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03596"/>
            <a:ext cx="12192002" cy="30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กินเหล้า...เสี่ยงอายุสั้น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39" y="-1"/>
            <a:ext cx="6233961" cy="35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เยาวชน-สตรี-วัฒนธรรม - ผลวิจัยต้อนรับวันเด็ก “55%เลิกดื่มนมหันมา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958039" cy="34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8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33E6-FFAA-48A8-9EBC-E3E5487D0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depressive Disorder</a:t>
            </a: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" y="1438951"/>
            <a:ext cx="5703516" cy="271349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94" y="4013735"/>
            <a:ext cx="5686767" cy="2550134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376" y="2540000"/>
            <a:ext cx="6401129" cy="4095961"/>
          </a:xfrm>
          <a:prstGeom prst="rect">
            <a:avLst/>
          </a:prstGeom>
        </p:spPr>
      </p:pic>
      <p:pic>
        <p:nvPicPr>
          <p:cNvPr id="12294" name="Picture 6" descr="ร้องไห้คนเดียว - Posts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18" y="0"/>
            <a:ext cx="2443246" cy="24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8 เหตุผลที่ว่าทำไมคนร้องไห้บ่อย 'ไม่ใช่' คนอ่อนแอ แต่เป็นคนที่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364" y="0"/>
            <a:ext cx="3451626" cy="24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30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5E57-E76F-4D06-9DB3-65D0EAA4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Dysthymia</a:t>
            </a:r>
            <a:endParaRPr lang="th-TH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00" y="1255387"/>
            <a:ext cx="5848414" cy="527249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/>
          <a:srcRect l="1086"/>
          <a:stretch/>
        </p:blipFill>
        <p:spPr>
          <a:xfrm>
            <a:off x="6314173" y="988179"/>
            <a:ext cx="5688530" cy="57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84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y-club5: นางแบบหน้าตาเศร้าๆง่วงๆ Karmen peda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14" y="0"/>
            <a:ext cx="7161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730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1475"/>
            <a:ext cx="12192000" cy="11430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/>
            </a:solidFill>
            <a:prstDash val="dashDot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th-TH" sz="440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ช่วงเวลาการตอบสนองต่อสถานการณ์วิกฤต</a:t>
            </a:r>
            <a:endParaRPr lang="en-US" sz="4400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63798" y="1603222"/>
            <a:ext cx="8074324" cy="48736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/>
              <a:buChar char=""/>
              <a:defRPr/>
            </a:pP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มี 3 ระยะประกอบด้วย</a:t>
            </a:r>
          </a:p>
          <a:p>
            <a:pPr marL="514350" indent="-514350">
              <a:buFont typeface="Arial" pitchFamily="34" charset="0"/>
              <a:buNone/>
              <a:defRPr/>
            </a:pP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1. ระยะวิกฤตและฉุกเฉิน (ตั้งแต่เกิดเหตุ- 2 สัปดาห์)</a:t>
            </a:r>
          </a:p>
          <a:p>
            <a:pPr marL="514350" indent="-514350">
              <a:buFont typeface="Arial" pitchFamily="34" charset="0"/>
              <a:buNone/>
              <a:defRPr/>
            </a:pP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     - การปฐมพยาบาลจิตใจเบื้องต้น ตามหลัก 3</a:t>
            </a:r>
            <a:r>
              <a:rPr lang="en-US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L</a:t>
            </a:r>
            <a:endParaRPr lang="th-TH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marL="514350" indent="-514350">
              <a:buFont typeface="Arial" pitchFamily="34" charset="0"/>
              <a:buNone/>
              <a:defRPr/>
            </a:pP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     - เวชระเบียนกลุ่มเสี่ยง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marL="514350" indent="-514350">
              <a:buFont typeface="Arial" pitchFamily="34" charset="0"/>
              <a:buNone/>
              <a:defRPr/>
            </a:pP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2. ระยะหลังได้รับผลกระทบ (2 สัปดาห์ - 3เดือน) </a:t>
            </a:r>
          </a:p>
          <a:p>
            <a:pPr marL="514350" indent="-514350">
              <a:buFont typeface="Arial" pitchFamily="34" charset="0"/>
              <a:buNone/>
              <a:defRPr/>
            </a:pPr>
            <a:r>
              <a:rPr lang="th-TH" sz="3200" dirty="0">
                <a:latin typeface="DSN LardPhrao" panose="00000400000000000000" pitchFamily="2" charset="-34"/>
                <a:cs typeface="DSN LardPhrao" panose="00000400000000000000" pitchFamily="2" charset="-34"/>
              </a:rPr>
              <a:t>3. ระยะฟื้นฟู (หลังเกิดเหตุการณ์ 3 เดือนขึ้นไป) ให้ความรู้สุขภาพจิต ติดตามต่อเนื่อง(ในรายที่มีความเสี่ยง)</a:t>
            </a:r>
            <a:endParaRPr lang="en-US" sz="32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14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81612F-B95C-4A5F-867B-1CDEA3BD9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0800000" flipV="1">
            <a:off x="-1" y="0"/>
            <a:ext cx="6496047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ABF9B-EE84-4DC8-83F0-71B2A6E54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6050" y="3063073"/>
            <a:ext cx="5695950" cy="37949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26356E-A078-4F56-9A0F-D32E84E3F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V="1">
            <a:off x="6496049" y="-40919"/>
            <a:ext cx="5695949" cy="310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245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36503" y="218379"/>
            <a:ext cx="7559959" cy="671513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th-TH" sz="4400" b="1" i="0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ความหมายของการปฐมพยาบาลด้านจิตใจ</a:t>
            </a:r>
            <a:endParaRPr lang="en-US" sz="4400" b="1" i="0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15429" y="1175231"/>
            <a:ext cx="8208963" cy="383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Clr>
                <a:schemeClr val="accent6"/>
              </a:buClr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Keywords:</a:t>
            </a:r>
            <a:endParaRPr lang="th-TH" b="1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lvl="1" eaLnBrk="1" hangingPunct="1">
              <a:buClr>
                <a:schemeClr val="accent6"/>
              </a:buClr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การช่วยเหลือผู้ได้รับผลกระทบจากสถานการณ์รุนแรง</a:t>
            </a:r>
            <a:endParaRPr lang="en-US" sz="3200" b="1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lvl="1" eaLnBrk="1" hangingPunct="1">
              <a:buClr>
                <a:schemeClr val="accent6"/>
              </a:buClr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ตอบสนองความต้องการพื้นฐานเพื่อบรรเทาความเจ็บปวดทางใจ</a:t>
            </a:r>
          </a:p>
          <a:p>
            <a:pPr lvl="1" eaLnBrk="1" hangingPunct="1">
              <a:buClr>
                <a:schemeClr val="accent6"/>
              </a:buClr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เสริมสร้างความรู้สึกปลอดภัย</a:t>
            </a:r>
          </a:p>
          <a:p>
            <a:pPr lvl="1" eaLnBrk="1" hangingPunct="1">
              <a:buClr>
                <a:schemeClr val="accent6"/>
              </a:buClr>
              <a:buFont typeface="Wingdings" pitchFamily="2" charset="2"/>
              <a:buChar char="ü"/>
              <a:defRPr/>
            </a:pPr>
            <a:r>
              <a:rPr lang="th-TH" sz="3200" b="1" dirty="0">
                <a:solidFill>
                  <a:srgbClr val="0070C0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 ติดต่อเครือข่ายทางสังคม</a:t>
            </a:r>
            <a:endParaRPr lang="en-US" sz="3200" b="1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lvl="1" eaLnBrk="1" hangingPunct="1">
              <a:buClr>
                <a:schemeClr val="accent6"/>
              </a:buClr>
              <a:defRPr/>
            </a:pPr>
            <a:endParaRPr lang="th-TH" b="1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marL="0" indent="0" eaLnBrk="1" hangingPunct="1">
              <a:buClr>
                <a:schemeClr val="accent6"/>
              </a:buClr>
              <a:buNone/>
              <a:defRPr/>
            </a:pPr>
            <a:endParaRPr lang="th-TH" sz="2800" b="1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eaLnBrk="1" hangingPunct="1">
              <a:buClr>
                <a:schemeClr val="accent6"/>
              </a:buClr>
              <a:defRPr/>
            </a:pPr>
            <a:endParaRPr lang="en-US" sz="2800" b="1" dirty="0">
              <a:solidFill>
                <a:srgbClr val="0070C0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pic>
        <p:nvPicPr>
          <p:cNvPr id="5" name="Picture 4" descr="11884335_chuckanutdrivewaterfal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407" y="4236976"/>
            <a:ext cx="2165686" cy="2279565"/>
          </a:xfrm>
          <a:prstGeom prst="rect">
            <a:avLst/>
          </a:prstGeom>
          <a:ln w="101600" cap="sq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outerShdw blurRad="76200" dir="66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  <a:sp3d extrusionH="152400">
            <a:bevelT w="101600" prst="relaxedInset"/>
            <a:extrusionClr>
              <a:schemeClr val="tx1">
                <a:lumMod val="75000"/>
                <a:lumOff val="25000"/>
              </a:schemeClr>
            </a:extrusionClr>
          </a:sp3d>
        </p:spPr>
      </p:pic>
      <p:pic>
        <p:nvPicPr>
          <p:cNvPr id="7" name="Picture 6" descr="14067791_imagedispl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3700" y="4236976"/>
            <a:ext cx="3344110" cy="2123247"/>
          </a:xfrm>
          <a:prstGeom prst="rect">
            <a:avLst/>
          </a:prstGeom>
          <a:ln w="101600" cap="sq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Below">
              <a:rot lat="300000" lon="0" rev="0"/>
            </a:camera>
            <a:lightRig rig="threePt" dir="t"/>
          </a:scene3d>
          <a:sp3d extrusionH="152400">
            <a:bevelT w="101600" prst="relaxedInset"/>
            <a:extrusionClr>
              <a:schemeClr val="tx1">
                <a:lumMod val="75000"/>
                <a:lumOff val="25000"/>
              </a:schemeClr>
            </a:extrusionClr>
          </a:sp3d>
        </p:spPr>
      </p:pic>
      <p:pic>
        <p:nvPicPr>
          <p:cNvPr id="8" name="Picture 7" descr="15137733_fore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3935" y="4116766"/>
            <a:ext cx="2206242" cy="2464067"/>
          </a:xfrm>
          <a:prstGeom prst="rect">
            <a:avLst/>
          </a:prstGeom>
          <a:ln w="101600" cap="sq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>
              <a:rot lat="487347" lon="2010000" rev="21425485"/>
            </a:camera>
            <a:lightRig rig="threePt" dir="t"/>
          </a:scene3d>
          <a:sp3d extrusionH="152400">
            <a:bevelT w="101600" prst="relaxedInset"/>
            <a:extrusionClr>
              <a:schemeClr val="tx1">
                <a:lumMod val="75000"/>
                <a:lumOff val="25000"/>
              </a:schemeClr>
            </a:extrusionClr>
          </a:sp3d>
        </p:spPr>
      </p:pic>
    </p:spTree>
    <p:extLst>
      <p:ext uri="{BB962C8B-B14F-4D97-AF65-F5344CB8AC3E}">
        <p14:creationId xmlns:p14="http://schemas.microsoft.com/office/powerpoint/2010/main" val="2688570812"/>
      </p:ext>
    </p:extLst>
  </p:cSld>
  <p:clrMapOvr>
    <a:masterClrMapping/>
  </p:clrMapOvr>
  <p:transition spd="med">
    <p:pull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18119" y="223152"/>
            <a:ext cx="7129462" cy="67151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th-TH" sz="3386" i="0" dirty="0">
                <a:solidFill>
                  <a:srgbClr val="333399"/>
                </a:solidFill>
                <a:latin typeface="DSN LardPhrao" panose="00000400000000000000" pitchFamily="2" charset="-34"/>
                <a:cs typeface="DSN LardPhrao" panose="00000400000000000000" pitchFamily="2" charset="-34"/>
              </a:rPr>
              <a:t>จุดมุ่งหมายของการปฐมพยาบาลด้านจิตใจ</a:t>
            </a:r>
            <a:endParaRPr lang="en-US" sz="3386" i="0" dirty="0">
              <a:solidFill>
                <a:srgbClr val="333399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pic>
        <p:nvPicPr>
          <p:cNvPr id="41987" name="Picture 9" descr="คนกับใจ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06" y="2601228"/>
            <a:ext cx="31797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 bwMode="auto">
          <a:xfrm>
            <a:off x="562543" y="1382028"/>
            <a:ext cx="2713038" cy="1036638"/>
          </a:xfrm>
          <a:prstGeom prst="wedgeRoundRectCallout">
            <a:avLst>
              <a:gd name="adj1" fmla="val 50778"/>
              <a:gd name="adj2" fmla="val 10317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th-TH" sz="237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algn="ctr">
              <a:defRPr/>
            </a:pP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ลดความทุกข์ทางกาย</a:t>
            </a:r>
          </a:p>
          <a:p>
            <a:pPr algn="ctr">
              <a:defRPr/>
            </a:pP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และจิตใจ</a:t>
            </a:r>
          </a:p>
          <a:p>
            <a:pPr algn="ctr">
              <a:defRPr/>
            </a:pPr>
            <a:endParaRPr lang="en-US" sz="2370" dirty="0">
              <a:solidFill>
                <a:schemeClr val="tx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6371206" y="1443942"/>
            <a:ext cx="2952750" cy="974725"/>
          </a:xfrm>
          <a:prstGeom prst="wedgeRoundRectCallout">
            <a:avLst>
              <a:gd name="adj1" fmla="val -44793"/>
              <a:gd name="adj2" fmla="val 11045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2400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เพิ่มขีดความสามารถในการ</a:t>
            </a:r>
          </a:p>
          <a:p>
            <a:pPr algn="ctr">
              <a:defRPr/>
            </a:pPr>
            <a:r>
              <a:rPr lang="th-TH" sz="24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จัดการปัญหาของผู้ประสบภัย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610169" y="4612591"/>
            <a:ext cx="3025775" cy="1092200"/>
          </a:xfrm>
          <a:prstGeom prst="wedgeRoundRectCallout">
            <a:avLst>
              <a:gd name="adj1" fmla="val 52326"/>
              <a:gd name="adj2" fmla="val -9424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26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ช่วยให้ผู้ประสบภัย</a:t>
            </a:r>
          </a:p>
          <a:p>
            <a:pPr algn="ctr">
              <a:defRPr/>
            </a:pPr>
            <a:r>
              <a:rPr lang="th-TH" sz="26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ปรับตัวกลับสู่สภาพเดิม</a:t>
            </a:r>
          </a:p>
          <a:p>
            <a:pPr algn="ctr">
              <a:defRPr/>
            </a:pPr>
            <a:endParaRPr lang="en-US" sz="2370" dirty="0">
              <a:solidFill>
                <a:schemeClr val="tx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5436168" y="4668153"/>
            <a:ext cx="3887788" cy="1098550"/>
          </a:xfrm>
          <a:prstGeom prst="wedgeRoundRectCallout">
            <a:avLst>
              <a:gd name="adj1" fmla="val -35842"/>
              <a:gd name="adj2" fmla="val -10006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th-TH" sz="24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ช่วยประสานผู้ประสบภัยกับครอบครัว </a:t>
            </a:r>
          </a:p>
          <a:p>
            <a:pPr algn="ctr">
              <a:defRPr/>
            </a:pPr>
            <a:r>
              <a:rPr lang="th-TH" sz="24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ทรัพยากร และเครือข่ายอื่น ๆ ที่เกี่ยวข้อง</a:t>
            </a: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9637343"/>
      </p:ext>
    </p:extLst>
  </p:cSld>
  <p:clrMapOvr>
    <a:masterClrMapping/>
  </p:clrMapOvr>
  <p:transition spd="med">
    <p:pull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44611" t="11413" r="25546" b="15580"/>
          <a:stretch>
            <a:fillRect/>
          </a:stretch>
        </p:blipFill>
        <p:spPr bwMode="auto">
          <a:xfrm>
            <a:off x="3710608" y="0"/>
            <a:ext cx="4996070" cy="687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8003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44204" t="11594" r="25444" b="10688"/>
          <a:stretch>
            <a:fillRect/>
          </a:stretch>
        </p:blipFill>
        <p:spPr bwMode="auto">
          <a:xfrm>
            <a:off x="927652" y="0"/>
            <a:ext cx="47638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 l="44194" t="11458" r="25352" b="17708"/>
          <a:stretch>
            <a:fillRect/>
          </a:stretch>
        </p:blipFill>
        <p:spPr bwMode="auto">
          <a:xfrm>
            <a:off x="6375075" y="0"/>
            <a:ext cx="52443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10176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44204" t="11413" r="25444" b="18116"/>
          <a:stretch>
            <a:fillRect/>
          </a:stretch>
        </p:blipFill>
        <p:spPr bwMode="auto">
          <a:xfrm>
            <a:off x="596347" y="0"/>
            <a:ext cx="5253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l="44093" t="10915" r="25453" b="18071"/>
          <a:stretch>
            <a:fillRect/>
          </a:stretch>
        </p:blipFill>
        <p:spPr bwMode="auto">
          <a:xfrm>
            <a:off x="6400801" y="0"/>
            <a:ext cx="52309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02309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44204" t="11232" r="25444" b="15761"/>
          <a:stretch>
            <a:fillRect/>
          </a:stretch>
        </p:blipFill>
        <p:spPr bwMode="auto">
          <a:xfrm>
            <a:off x="808383" y="0"/>
            <a:ext cx="5071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44296" t="11277" r="25759" b="15716"/>
          <a:stretch>
            <a:fillRect/>
          </a:stretch>
        </p:blipFill>
        <p:spPr bwMode="auto">
          <a:xfrm>
            <a:off x="6347791" y="9645"/>
            <a:ext cx="4996070" cy="684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1890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1771852" y="191929"/>
            <a:ext cx="6429375" cy="1000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CC99FF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th-TH" sz="2800">
                <a:latin typeface="DSN LardPhrao" panose="00000400000000000000" pitchFamily="2" charset="-34"/>
                <a:cs typeface="DSN LardPhrao" panose="00000400000000000000" pitchFamily="2" charset="-34"/>
              </a:rPr>
              <a:t>การสร้างพลังความเข้มแข็งของชุมชน(</a:t>
            </a:r>
            <a:r>
              <a:rPr lang="en-US" sz="2800">
                <a:latin typeface="DSN LardPhrao" panose="00000400000000000000" pitchFamily="2" charset="-34"/>
                <a:cs typeface="DSN LardPhrao" panose="00000400000000000000" pitchFamily="2" charset="-34"/>
              </a:rPr>
              <a:t>Community Resilience</a:t>
            </a:r>
            <a:r>
              <a:rPr lang="th-TH" sz="2800">
                <a:latin typeface="DSN LardPhrao" panose="00000400000000000000" pitchFamily="2" charset="-34"/>
                <a:cs typeface="DSN LardPhrao" panose="00000400000000000000" pitchFamily="2" charset="-34"/>
              </a:rPr>
              <a:t>)</a:t>
            </a:r>
            <a:endParaRPr lang="th-TH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5" name="ลูกศรลง 4"/>
          <p:cNvSpPr/>
          <p:nvPr/>
        </p:nvSpPr>
        <p:spPr>
          <a:xfrm>
            <a:off x="4744445" y="1334929"/>
            <a:ext cx="484187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771852" y="2192179"/>
            <a:ext cx="2972593" cy="95410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1.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สร้างความรู้สึกปลอดภัยให้คนในชุมชน(</a:t>
            </a: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Safety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)</a:t>
            </a:r>
            <a:endParaRPr lang="en-US" sz="2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5409398" y="2192179"/>
            <a:ext cx="339771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2.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สร้างความสงบทางใจให้คนในชุมชน (</a:t>
            </a: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Calming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409399" y="3453913"/>
            <a:ext cx="3397718" cy="1200329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4.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เร่งฟื้นฟูความเข้มแข็งและศักยภาพของชุมชนและคนในชุมชน (</a:t>
            </a: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sense of self and efficacy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)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1771851" y="3453913"/>
            <a:ext cx="2972593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3. 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สนับสนุนการรวมพลังในชุมชน(</a:t>
            </a:r>
            <a:r>
              <a:rPr lang="en-US" dirty="0">
                <a:latin typeface="DSN LardPhrao" panose="00000400000000000000" pitchFamily="2" charset="-34"/>
                <a:cs typeface="DSN LardPhrao" panose="00000400000000000000" pitchFamily="2" charset="-34"/>
              </a:rPr>
              <a:t>Connectedness</a:t>
            </a:r>
            <a:r>
              <a:rPr lang="th-TH" dirty="0">
                <a:latin typeface="DSN LardPhrao" panose="00000400000000000000" pitchFamily="2" charset="-34"/>
                <a:cs typeface="DSN LardPhrao" panose="00000400000000000000" pitchFamily="2" charset="-34"/>
              </a:rPr>
              <a:t>)</a:t>
            </a:r>
            <a:endParaRPr lang="en-US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  <a:p>
            <a:pPr eaLnBrk="1" hangingPunct="1">
              <a:defRPr/>
            </a:pPr>
            <a:endParaRPr lang="en-US" sz="1800" dirty="0">
              <a:latin typeface="DSN LardPhrao" panose="00000400000000000000" pitchFamily="2" charset="-34"/>
              <a:cs typeface="DSN LardPhrao" panose="00000400000000000000" pitchFamily="2" charset="-34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3100137" y="4942251"/>
            <a:ext cx="3571875" cy="138499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5.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การสร้างความตระหนักให้คนในชุมชนให้รู้สึกมีความหวัง มีอนาคตที่ดีรออยู่ (</a:t>
            </a:r>
            <a:r>
              <a:rPr lang="en-US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Hope</a:t>
            </a:r>
            <a:r>
              <a:rPr lang="th-TH" sz="2800" dirty="0">
                <a:latin typeface="DSN LardPhrao" panose="00000400000000000000" pitchFamily="2" charset="-34"/>
                <a:cs typeface="DSN LardPhrao" panose="00000400000000000000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583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1E2AA-C297-46F7-AC28-1431A93FC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544"/>
          <a:stretch/>
        </p:blipFill>
        <p:spPr>
          <a:xfrm>
            <a:off x="0" y="0"/>
            <a:ext cx="5505651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AF42FE9-94F3-4D8F-B9EE-70A3DD5C0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05650" y="0"/>
            <a:ext cx="6686349" cy="2422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CF782-0EE7-48CA-8B14-3E30192BF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05649" y="2422299"/>
            <a:ext cx="6686350" cy="44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B337E5-6354-4D4C-81C0-EAD6329D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6708808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455A29-C707-4ADF-B1E5-4CABA2218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08809" y="-1"/>
            <a:ext cx="55196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49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CFB8C-149F-4EF5-9140-5382E4F8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"/>
            <a:ext cx="6207760" cy="3631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A35176-BC34-4AC4-923D-CBA095F02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7760" y="1"/>
            <a:ext cx="5984240" cy="3631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16FDC-35D1-40DF-9193-D7976CD2A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3631789"/>
            <a:ext cx="12192000" cy="32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8185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sub2">
  <a:themeElements>
    <a:clrScheme name="sub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ub2">
      <a:majorFont>
        <a:latin typeface="HY헤드라인M"/>
        <a:ea typeface="HY헤드라인M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sub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b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b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b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b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b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b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b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b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b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b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b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3169</TotalTime>
  <Words>2014</Words>
  <Application>Microsoft Office PowerPoint</Application>
  <PresentationFormat>Widescreen</PresentationFormat>
  <Paragraphs>210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83" baseType="lpstr">
      <vt:lpstr>Wingdings 3</vt:lpstr>
      <vt:lpstr>Cordia New</vt:lpstr>
      <vt:lpstr>Arial</vt:lpstr>
      <vt:lpstr>DSN LardPhrao</vt:lpstr>
      <vt:lpstr>TH SarabunPSK</vt:lpstr>
      <vt:lpstr>Wingdings</vt:lpstr>
      <vt:lpstr>Arial Narrow</vt:lpstr>
      <vt:lpstr>Wingdings 2</vt:lpstr>
      <vt:lpstr>Gulim</vt:lpstr>
      <vt:lpstr>Trebuchet MS</vt:lpstr>
      <vt:lpstr>Calibri</vt:lpstr>
      <vt:lpstr>Calibri Light</vt:lpstr>
      <vt:lpstr>HY헤드라인M</vt:lpstr>
      <vt:lpstr>เหลี่ยมเพชร</vt:lpstr>
      <vt:lpstr>sub2</vt:lpstr>
      <vt:lpstr>ธีมของ Office</vt:lpstr>
      <vt:lpstr>第一PPT模板网-WWW.1PPT.COM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สิ่งที่เกิดขึ้น ในใจ ของผู้ประสบภาวะวิกฤติทุกระดับ </vt:lpstr>
      <vt:lpstr>PowerPoint Presentation</vt:lpstr>
      <vt:lpstr>PowerPoint Presentation</vt:lpstr>
      <vt:lpstr>การเสียสมดุลทางจิตใจจากการปรับตัวตอบโต้ ภาวะวิกฤติ</vt:lpstr>
      <vt:lpstr>PowerPoint Presentation</vt:lpstr>
      <vt:lpstr>Acute stress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Adjustment Disorder</vt:lpstr>
      <vt:lpstr>Substance-used disorder</vt:lpstr>
      <vt:lpstr>PowerPoint Presentation</vt:lpstr>
      <vt:lpstr>Major depressive Disorder</vt:lpstr>
      <vt:lpstr>Dysthymia</vt:lpstr>
      <vt:lpstr>PowerPoint Presentation</vt:lpstr>
      <vt:lpstr>PowerPoint Presentation</vt:lpstr>
      <vt:lpstr>ความหมายของการปฐมพยาบาลด้านจิตใจ</vt:lpstr>
      <vt:lpstr>จุดมุ่งหมายของการปฐมพยาบาลด้านจิตใจ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worrayote boonsiri</dc:creator>
  <cp:lastModifiedBy>worrayote boonsiri</cp:lastModifiedBy>
  <cp:revision>121</cp:revision>
  <dcterms:created xsi:type="dcterms:W3CDTF">2020-06-28T03:28:27Z</dcterms:created>
  <dcterms:modified xsi:type="dcterms:W3CDTF">2020-06-30T17:40:10Z</dcterms:modified>
</cp:coreProperties>
</file>