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258" r:id="rId3"/>
    <p:sldId id="259" r:id="rId4"/>
    <p:sldId id="278" r:id="rId5"/>
    <p:sldId id="279" r:id="rId6"/>
    <p:sldId id="280" r:id="rId7"/>
    <p:sldId id="281" r:id="rId8"/>
    <p:sldId id="282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57" r:id="rId22"/>
    <p:sldId id="260" r:id="rId23"/>
    <p:sldId id="269" r:id="rId24"/>
    <p:sldId id="270" r:id="rId25"/>
    <p:sldId id="263" r:id="rId26"/>
    <p:sldId id="262" r:id="rId27"/>
    <p:sldId id="298" r:id="rId28"/>
    <p:sldId id="261" r:id="rId29"/>
    <p:sldId id="265" r:id="rId30"/>
    <p:sldId id="264" r:id="rId31"/>
    <p:sldId id="268" r:id="rId32"/>
    <p:sldId id="274" r:id="rId33"/>
    <p:sldId id="302" r:id="rId34"/>
    <p:sldId id="303" r:id="rId35"/>
    <p:sldId id="301" r:id="rId36"/>
    <p:sldId id="305" r:id="rId37"/>
    <p:sldId id="304" r:id="rId38"/>
    <p:sldId id="312" r:id="rId39"/>
    <p:sldId id="300" r:id="rId40"/>
    <p:sldId id="307" r:id="rId41"/>
    <p:sldId id="306" r:id="rId42"/>
    <p:sldId id="299" r:id="rId43"/>
    <p:sldId id="308" r:id="rId44"/>
    <p:sldId id="310" r:id="rId45"/>
    <p:sldId id="309" r:id="rId46"/>
    <p:sldId id="311" r:id="rId47"/>
    <p:sldId id="275" r:id="rId48"/>
    <p:sldId id="273" r:id="rId49"/>
    <p:sldId id="267" r:id="rId50"/>
    <p:sldId id="297" r:id="rId5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CB68-D19A-4D34-9C1E-72F090EAF290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9E09-93D4-4A6C-A052-524FA5FDA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81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42469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28314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11360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41001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49475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07396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49610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39657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10802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84820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55415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3A1E-F635-4E44-AAC0-FB368C4C48A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B60A-A980-44A5-9E05-6BCDBD399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3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sa=i&amp;rct=j&amp;q=&amp;esrc=s&amp;source=images&amp;cd=&amp;cad=rja&amp;uact=8&amp;ved=2ahUKEwiE8bznhJviAhVmnI8KHbNIBgQQjRx6BAgBEAU&amp;url=https://www.anmum.com/th/th/pregnancy/lifestyle/11ways-to-relax-during-pregnancy&amp;psig=AOvVaw3sIttqV8x05XtfACXwxPWi&amp;ust=155792385420469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2ahUKEwjhk9e__5riAhVGnY8KHYrWD6AQjRx6BAgBEAU&amp;url=https://medthai.com/%E0%B8%97%E0%B9%88%E0%B8%B2%E0%B8%99%E0%B8%AD%E0%B8%99%E0%B8%84%E0%B8%99%E0%B8%97%E0%B9%89%E0%B8%AD%E0%B8%87/&amp;psig=AOvVaw2uvmwNDQYU79rqKcaxx_xU&amp;ust=155792239859651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th/url?sa=i&amp;rct=j&amp;q=&amp;esrc=s&amp;source=images&amp;cd=&amp;cad=rja&amp;uact=8&amp;ved=2ahUKEwjKlZLm_5riAhUIsI8KHfFgDJAQjRx6BAgBEAU&amp;url=http://www.mamaexpert.com/posts/content-1333&amp;psig=AOvVaw1aNi8dn8Wxl3JGLs-Xukzy&amp;ust=15579225147140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.th/url?sa=i&amp;rct=j&amp;q=&amp;esrc=s&amp;source=images&amp;cd=&amp;cad=rja&amp;uact=8&amp;ved=2ahUKEwjsk5v1hpviAhXLuo8KHVzEDRsQjRx6BAgBEAU&amp;url=https://www.pobpad.com/%E0%B9%80%E0%B8%AA%E0%B8%B7%E0%B9%89%E0%B8%AD%E0%B8%9C%E0%B9%89%E0%B8%B2%E0%B8%84%E0%B8%99%E0%B8%97%E0%B9%89%E0%B8%AD%E0%B8%87-%E0%B9%80%E0%B8%A5%E0%B8%B7%E0%B8%AD%E0%B8%81%E0%B8%AD%E0%B8%A2%E0%B9%88&amp;psig=AOvVaw1viX80RQsTIO8JvymhII--&amp;ust=155792427596203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96867" y="836712"/>
            <a:ext cx="793351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Nursing  care of women </a:t>
            </a:r>
          </a:p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risk for preterm labor</a:t>
            </a:r>
            <a:endParaRPr lang="th-TH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36811" y="4797152"/>
            <a:ext cx="6290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พ.ต.อ</a:t>
            </a:r>
            <a:r>
              <a:rPr lang="th-TH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.หญิง </a:t>
            </a:r>
            <a:r>
              <a:rPr lang="th-TH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ณฐ</a:t>
            </a:r>
            <a:r>
              <a:rPr lang="th-TH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มณฑ์ </a:t>
            </a:r>
            <a:r>
              <a:rPr lang="th-TH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ชงัด</a:t>
            </a:r>
            <a:r>
              <a:rPr lang="th-TH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เวช</a:t>
            </a:r>
            <a:endParaRPr lang="th-TH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784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อาการที่เฝ้าระวังการคลอดก่อนกำหนด</a:t>
            </a:r>
          </a:p>
        </p:txBody>
      </p:sp>
      <p:sp>
        <p:nvSpPr>
          <p:cNvPr id="1638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cs typeface="Angsana New" pitchFamily="18" charset="-34"/>
              </a:rPr>
              <a:t>ตกขาวมากขึ้น เป็นน้ำใสหรือมีมูกเลือด</a:t>
            </a:r>
          </a:p>
          <a:p>
            <a:pPr eaLnBrk="1" hangingPunct="1"/>
            <a:r>
              <a:rPr lang="th-TH" sz="3600" b="1" dirty="0" smtClean="0">
                <a:cs typeface="Angsana New" pitchFamily="18" charset="-34"/>
              </a:rPr>
              <a:t>ปวดหน่วงเหมือนมีอะไรจะหลุดออกมาทางช่องคลอด</a:t>
            </a:r>
          </a:p>
          <a:p>
            <a:pPr eaLnBrk="1" hangingPunct="1"/>
            <a:r>
              <a:rPr lang="th-TH" sz="3600" b="1" dirty="0" smtClean="0">
                <a:cs typeface="Angsana New" pitchFamily="18" charset="-34"/>
              </a:rPr>
              <a:t>ปวดท้องบีบๆอาจมีท้องเสียร่วมด้วยหรือไม่ก็ได้</a:t>
            </a:r>
          </a:p>
          <a:p>
            <a:pPr eaLnBrk="1" hangingPunct="1"/>
            <a:endParaRPr lang="th-TH" dirty="0" smtClean="0"/>
          </a:p>
        </p:txBody>
      </p:sp>
      <p:pic>
        <p:nvPicPr>
          <p:cNvPr id="16388" name="Picture 38" descr="art9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128" y="3590131"/>
            <a:ext cx="2333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image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85404"/>
            <a:ext cx="2100783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s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27" y="3562350"/>
            <a:ext cx="23316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j-cs"/>
              </a:rPr>
              <a:t>ถ้าคุณแม่มีอาการดังกล่าวให้รีบมา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j-cs"/>
              </a:rPr>
              <a:t>โรงพยาบาล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j-cs"/>
              </a:rPr>
              <a:t>และ</a:t>
            </a:r>
            <a:r>
              <a:rPr lang="th-TH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j-cs"/>
              </a:rPr>
              <a:t>พบ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j-cs"/>
              </a:rPr>
              <a:t>แพทย์ทันที</a:t>
            </a:r>
            <a:endParaRPr lang="th-TH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881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การปฏิบัติตนในคุณแม่กลุ่มเสี่ยงต่อการคลอดก่อนกำหนด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ลดความเครียดใน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ชีวิตประจำวันนอกจาก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ลดการคลอดก่อน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กำหนด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แล้ว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ยังสามารถ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ลดภาวะแทรกซ้อน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อื่นๆในช่วงการตั้งครรภ์ได้ด้วย</a:t>
            </a:r>
            <a:endParaRPr lang="th-TH" sz="3600" dirty="0"/>
          </a:p>
        </p:txBody>
      </p:sp>
      <p:pic>
        <p:nvPicPr>
          <p:cNvPr id="17414" name="Picture 8" descr="Sukko_v03b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0020"/>
            <a:ext cx="2286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รูปภาพที่เกี่ยวข้อง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99603"/>
            <a:ext cx="5688632" cy="30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1135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การปฏิบัติตนในคุณแม่กลุ่มเสี่ยงต่อการคลอดก่อนกำหนด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1928813"/>
            <a:ext cx="8643937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ควรหา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เวลาพักนอนหลับหรือนั่งในท่า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สบายๆอย่าง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น้อย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วันละ 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2 ชั่วโมง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ถ้ามีความเสี่ยงมาก หลังอายุครรภ์ 5 เดือนไม่ควร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ทำงานหนัก 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และหาเวลาพักผ่อนในระหว่างวัน</a:t>
            </a:r>
          </a:p>
        </p:txBody>
      </p:sp>
      <p:pic>
        <p:nvPicPr>
          <p:cNvPr id="10242" name="Picture 2" descr="รูปภาพที่เกี่ยวข้อ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444"/>
            <a:ext cx="4680520" cy="26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65378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การปฏิบัติตนในคุณแม่กลุ่มเสี่ยงต่อการคลอดก่อนกำหนด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928813"/>
            <a:ext cx="8643938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รับประทานอาหารให้ครบ 5 หมู่</a:t>
            </a:r>
            <a:r>
              <a:rPr lang="th-TH" sz="3600" dirty="0"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1108C4"/>
                </a:solidFill>
                <a:cs typeface="Angsana New" pitchFamily="18" charset="-34"/>
              </a:rPr>
              <a:t>และตรงเวลา ไม่</a:t>
            </a:r>
            <a:r>
              <a:rPr lang="th-TH" sz="3600" b="1" dirty="0" smtClean="0">
                <a:solidFill>
                  <a:srgbClr val="1108C4"/>
                </a:solidFill>
                <a:cs typeface="Angsana New" pitchFamily="18" charset="-34"/>
              </a:rPr>
              <a:t>ควรปล่อย</a:t>
            </a:r>
            <a:r>
              <a:rPr lang="th-TH" sz="3600" b="1" dirty="0">
                <a:solidFill>
                  <a:srgbClr val="1108C4"/>
                </a:solidFill>
                <a:cs typeface="Angsana New" pitchFamily="18" charset="-34"/>
              </a:rPr>
              <a:t>ให้ท้อง</a:t>
            </a:r>
            <a:r>
              <a:rPr lang="th-TH" sz="3600" b="1" dirty="0" smtClean="0">
                <a:solidFill>
                  <a:srgbClr val="1108C4"/>
                </a:solidFill>
                <a:cs typeface="Angsana New" pitchFamily="18" charset="-34"/>
              </a:rPr>
              <a:t>ว่าง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>
              <a:solidFill>
                <a:srgbClr val="1108C4"/>
              </a:solidFill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1108C4"/>
              </a:solidFill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1108C4"/>
              </a:solidFill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>
              <a:solidFill>
                <a:srgbClr val="1108C4"/>
              </a:solidFill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หลีกเลี่ยงเครื่องดื่มที่มีสารคาเฟอีน</a:t>
            </a:r>
            <a:r>
              <a:rPr lang="th-TH" sz="3600" b="1" dirty="0">
                <a:solidFill>
                  <a:srgbClr val="C70521"/>
                </a:solidFill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เช่น ชา </a:t>
            </a:r>
            <a:r>
              <a:rPr lang="th-TH" sz="3600" b="1" dirty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กาแฟ </a:t>
            </a:r>
            <a:r>
              <a:rPr lang="th-TH" sz="3600" b="1" dirty="0" smtClean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และเครื่องดื่มที่มีส่วนผสมของแอลกอฮอล์</a:t>
            </a:r>
            <a:endParaRPr lang="th-TH" sz="3600" b="1" dirty="0">
              <a:solidFill>
                <a:srgbClr val="1108C4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</p:txBody>
      </p:sp>
      <p:pic>
        <p:nvPicPr>
          <p:cNvPr id="9218" name="Picture 2" descr="ผลการค้นหารูปภาพสำหรับ คนท้องทานอาหาร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076" y="2720752"/>
            <a:ext cx="3295431" cy="21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62"/>
          <a:stretch/>
        </p:blipFill>
        <p:spPr>
          <a:xfrm>
            <a:off x="4495500" y="2720751"/>
            <a:ext cx="3595556" cy="21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426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การปฏิบัติตนในคุณแม่กลุ่มเสี่ยงต่อการคลอดก่อนกำหนด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หลีกเลี่ยงออกกำลังกาย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อย่าหัก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โหม</a:t>
            </a:r>
            <a:r>
              <a:rPr lang="th-TH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หลังอายุครรภ์ </a:t>
            </a:r>
            <a:r>
              <a:rPr lang="th-TH" sz="3600" b="1" dirty="0" smtClean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20 สัปดาห์ </a:t>
            </a:r>
            <a:r>
              <a:rPr lang="th-TH" sz="3600" b="1" dirty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หลีกเลี่ยงการยืนหรือเดินนานๆเกิน 3 </a:t>
            </a:r>
            <a:r>
              <a:rPr lang="th-TH" sz="3600" b="1" dirty="0" smtClean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ชม. งดการเดินทางไกล</a:t>
            </a:r>
            <a:endParaRPr lang="th-TH" sz="3600" b="1" dirty="0">
              <a:solidFill>
                <a:srgbClr val="1108C4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1108C4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1108C4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>
              <a:solidFill>
                <a:srgbClr val="1108C4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ดื่มน้ำอย่างน้อยวันละ 8 แก้ว</a:t>
            </a:r>
            <a:r>
              <a:rPr lang="th-TH" sz="3600" dirty="0"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ไม่ควรกลั้นปัสสาวะ </a:t>
            </a:r>
            <a:r>
              <a:rPr lang="th-TH" sz="3600" b="1" dirty="0" smtClean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เพราะถ้า</a:t>
            </a:r>
            <a:r>
              <a:rPr lang="th-TH" sz="3600" b="1" dirty="0">
                <a:solidFill>
                  <a:srgbClr val="110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มีกระเพาะปัสสาวะอักเสบจะทำให้เจ็บครรภ์ก่อนกำหนดได้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>
              <a:cs typeface="Angsana New" pitchFamily="18" charset="-34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3240360" cy="18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4923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การปฏิบัติตนในคุณแม่กลุ่มเสี่ยงต่อการคลอดก่อนกำหนด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งดสูบบุหรี่</a:t>
            </a:r>
            <a:r>
              <a:rPr lang="th-TH" sz="3600" dirty="0">
                <a:cs typeface="Angsana New" pitchFamily="18" charset="-34"/>
              </a:rPr>
              <a:t> </a:t>
            </a:r>
            <a:r>
              <a:rPr lang="th-TH" sz="36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เพราะนิโคตินในบุหรี่ ทำให้รกเสื่อมเร็ว </a:t>
            </a:r>
            <a:r>
              <a:rPr lang="th-TH" sz="3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ทำให้</a:t>
            </a:r>
            <a:r>
              <a:rPr lang="th-TH" sz="36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คลอดก่อนกำหนดได้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งดมี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เพศสัมพันธ์ งดการกระตุ้นบริเวณหัวนม</a:t>
            </a:r>
            <a:r>
              <a:rPr lang="th-TH" sz="3600" b="1" dirty="0" smtClean="0">
                <a:solidFill>
                  <a:srgbClr val="1346B9"/>
                </a:solidFill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ในช่วงอายุครรภ์ 20-36 </a:t>
            </a:r>
            <a:r>
              <a:rPr lang="th-TH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สัปดาห์ใน</a:t>
            </a: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มารดาที่มี</a:t>
            </a:r>
            <a:r>
              <a:rPr lang="th-TH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ความ</a:t>
            </a: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เสี่ยงสูง</a:t>
            </a:r>
          </a:p>
        </p:txBody>
      </p:sp>
      <p:pic>
        <p:nvPicPr>
          <p:cNvPr id="21508" name="Picture 7" descr="images4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562" y="4631747"/>
            <a:ext cx="2101924" cy="197459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8" descr="images5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71750"/>
            <a:ext cx="1285875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08809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การปฏิบัติตนในคุณแม่กลุ่มเสี่ยงต่อการคลอดก่อนกำหนด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643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ควรตรวจสุขภาพฟัน</a:t>
            </a:r>
            <a:r>
              <a:rPr lang="th-TH" sz="3600" dirty="0"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เพราะถ้ามีเหงือกอักเสบหรือฟันผุอาจ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เป็นสาเหตุของการเจ็บครรภ์ก่อนกำหนดได้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หลีกเลี่ยงการใช้น้ำยาสวนล้างช่องคลอด</a:t>
            </a:r>
            <a:r>
              <a:rPr lang="th-TH" sz="3600" dirty="0"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เพราะทำให้เปลี่ยน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ความเป็นกรดด่างในช่องคลอดทำให้ติดเชื้อในช่องคลอดง่าย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484" y="3068960"/>
            <a:ext cx="3888433" cy="194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60961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การปฏิบัติตนในคุณแม่กลุ่มเสี่ยงต่อการคลอดก่อนกำหนด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928813"/>
            <a:ext cx="8372475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รักษาโรคประจำตัวให้ดี</a:t>
            </a:r>
            <a:r>
              <a:rPr lang="th-TH" sz="3600" dirty="0"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เช่น โรคเบาหวาน </a:t>
            </a: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และโรค</a:t>
            </a:r>
            <a:r>
              <a:rPr lang="th-TH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ความดัน</a:t>
            </a: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โลหิตสูงเพิ่มความเสี่ยงต่อการคลอดก่อนกำหนด</a:t>
            </a:r>
            <a:r>
              <a:rPr lang="th-TH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ควรปรึกษา</a:t>
            </a: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แพทย์และรักษาอย่างสม่ำเสมอ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89501"/>
            <a:ext cx="30408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ผลการค้นหารูปภาพสำหรับ คนท้อง พบแพทย์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ผลการค้นหารูปภาพสำหรับ คนท้อง พบแพทย์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ผลการค้นหารูปภาพสำหรับ คนท้อง พบแพทย์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2484"/>
            <a:ext cx="3865888" cy="20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7330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การปฏิบัติตนในคุณแม่กลุ่มเสี่ยงต่อการคลอดก่อนกำหนด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56352" y="1499047"/>
            <a:ext cx="8319839" cy="70581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u="sng" dirty="0">
                <a:cs typeface="Angsana New" pitchFamily="18" charset="-34"/>
              </a:rPr>
              <a:t>ควรมาฝากครรภ์ทันทีเมื่อทราบว่าตั้งครรภ์และมาตาม</a:t>
            </a:r>
            <a:r>
              <a:rPr lang="th-TH" sz="3600" b="1" u="sng" dirty="0" smtClean="0">
                <a:cs typeface="Angsana New" pitchFamily="18" charset="-34"/>
              </a:rPr>
              <a:t>นัดทุกครั้ง</a:t>
            </a:r>
            <a:endParaRPr lang="th-TH" sz="3600" b="1" u="sng" dirty="0">
              <a:cs typeface="Angsana New" pitchFamily="18" charset="-34"/>
            </a:endParaRPr>
          </a:p>
        </p:txBody>
      </p:sp>
      <p:pic>
        <p:nvPicPr>
          <p:cNvPr id="4098" name="Picture 2" descr="ผลการค้นหารูปภาพสำหรับ คนท้อง พบแพทย์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566073" cy="30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4716272" y="2420888"/>
            <a:ext cx="432817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ซักประวัติ เพื่อหามารดาที่มีความเสี่ยง</a:t>
            </a:r>
          </a:p>
          <a:p>
            <a:pPr>
              <a:defRPr/>
            </a:pPr>
            <a:r>
              <a:rPr lang="th-TH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ให้ความรู้และคำแนะนำต่างๆ</a:t>
            </a:r>
          </a:p>
          <a:p>
            <a:pPr>
              <a:defRPr/>
            </a:pPr>
            <a:r>
              <a:rPr lang="th-TH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อัลต</a:t>
            </a:r>
            <a:r>
              <a:rPr lang="th-TH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รา</a:t>
            </a:r>
            <a:r>
              <a:rPr lang="th-TH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ซาวน์</a:t>
            </a:r>
            <a:r>
              <a:rPr lang="th-TH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เพื่อดูอายุครรภ์ที่แน่นอนและตรวจสุขภาพบุตร</a:t>
            </a:r>
          </a:p>
          <a:p>
            <a:pPr>
              <a:defRPr/>
            </a:pPr>
            <a:r>
              <a:rPr lang="th-TH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เรียนรู้ความรู้สึกของการบีบรัดตัวของมดลูกเพื่อสำรวจตนเอง</a:t>
            </a:r>
            <a:endParaRPr lang="th-TH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11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986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สรุปสิ่งสำคัญในการดูแลหญิงตั้งครรภ์ที่มี</a:t>
            </a:r>
            <a:b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ความเสี่ยงในการคลอดก่อนกำหนด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h-TH" sz="3000" b="1" dirty="0" smtClean="0">
                <a:cs typeface="+mj-cs"/>
              </a:rPr>
              <a:t>บุคลากรมีความตระหนักถึงความสำคัญในการค้นหาหญิงตั้งครรภ์เสี่ยง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h-TH" sz="3000" b="1" dirty="0" smtClean="0">
                <a:cs typeface="+mj-cs"/>
              </a:rPr>
              <a:t>มีการดำเนินการค้นหาหญิงตั้งครรภ์เสี่ยงอย่างมีประสิทธิภาพ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h-TH" sz="3000" b="1" dirty="0" smtClean="0">
                <a:cs typeface="+mj-cs"/>
              </a:rPr>
              <a:t>มีการให้สุขศึกษา เพื่อลดปัจจัยเสี่ยงต่อการเจ็บครรภ์ก่อนกำหนด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h-TH" sz="3000" b="1" dirty="0" smtClean="0">
                <a:cs typeface="+mj-cs"/>
              </a:rPr>
              <a:t>ดำเนินการค้นหาสาเหตุร่วมที่สามารถให้การรักษาได้ เช่น การติดเชื้อในระบบทางเดินปัสสาวะ, ระบบสืบพันธุ์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h-TH" sz="3000" b="1" dirty="0" smtClean="0">
                <a:cs typeface="+mj-cs"/>
              </a:rPr>
              <a:t>มีการส่งต่อในรายที่มีความเสี่ยงสูง หรือมีการเจ็บครรภ์ก่อนกำหนดอย่างมีประสิทธิภาพ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h-TH" sz="3000" b="1" dirty="0" smtClean="0">
                <a:cs typeface="+mj-cs"/>
              </a:rPr>
              <a:t>มีการเฝ้าติดตามอย่างมีประสิทธิภาพ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xmlns="" val="349670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หญิงตั้งครรภ์ที่เสี่ยงต่อการคลอดก่อนกำหนด</a:t>
            </a:r>
            <a:endParaRPr lang="en-US" dirty="0"/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058" y="1772816"/>
            <a:ext cx="33337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83568" y="3239407"/>
            <a:ext cx="478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เราจะรู้ได้อย่างไร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3436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0000"/>
                    </a14:imgEffect>
                    <a14:imgEffect>
                      <a14:brightnessContrast bright="-44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" y="68885"/>
            <a:ext cx="10455097" cy="695739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2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843808" y="1844824"/>
            <a:ext cx="54726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แล้วถ้าต้องนอน </a:t>
            </a:r>
            <a:endParaRPr lang="en-US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th-TH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โรงพยาบาล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????</a:t>
            </a:r>
            <a:endParaRPr lang="th-TH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6886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การพยาบาลในหญิงตั้งครรภ์ที่เสี่ยงต่อ</a:t>
            </a:r>
            <a:br>
              <a:rPr lang="th-TH" b="1" dirty="0" smtClean="0"/>
            </a:br>
            <a:r>
              <a:rPr lang="th-TH" b="1" dirty="0" smtClean="0"/>
              <a:t>การคลอดก่อนกำหนด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>
                <a:cs typeface="+mj-cs"/>
              </a:rPr>
              <a:t>การประเมินภาวะเจ็บครรภ์คลอดก่อนกำหนด</a:t>
            </a:r>
          </a:p>
          <a:p>
            <a:r>
              <a:rPr lang="th-TH" b="1" dirty="0" smtClean="0">
                <a:cs typeface="+mj-cs"/>
              </a:rPr>
              <a:t>การเตรียมความพร้อมโดยการให้ข้อมูล</a:t>
            </a:r>
          </a:p>
          <a:p>
            <a:r>
              <a:rPr lang="th-TH" b="1" dirty="0" smtClean="0">
                <a:cs typeface="+mj-cs"/>
              </a:rPr>
              <a:t>การจัดการความเครียด-ความวิตกกังวล</a:t>
            </a:r>
          </a:p>
          <a:p>
            <a:r>
              <a:rPr lang="th-TH" b="1" dirty="0" smtClean="0">
                <a:cs typeface="+mj-cs"/>
              </a:rPr>
              <a:t>การส่งเสริมภาวะโภชนาการ</a:t>
            </a:r>
          </a:p>
          <a:p>
            <a:r>
              <a:rPr lang="th-TH" b="1" dirty="0" smtClean="0">
                <a:cs typeface="+mj-cs"/>
              </a:rPr>
              <a:t>การสนับสนุนของครอบครัวและสังคม</a:t>
            </a:r>
          </a:p>
          <a:p>
            <a:r>
              <a:rPr lang="th-TH" b="1" dirty="0" smtClean="0">
                <a:cs typeface="+mj-cs"/>
              </a:rPr>
              <a:t>การเสริมสร้างความรู้และความสามารถในการดูแลตนเอง</a:t>
            </a:r>
          </a:p>
          <a:p>
            <a:r>
              <a:rPr lang="th-TH" b="1" dirty="0" smtClean="0">
                <a:cs typeface="+mj-cs"/>
              </a:rPr>
              <a:t>การดูแลให้ได้รับยายับยั้งตามแผนการรักษาและป้องกันภาวะแทรกซ้อน</a:t>
            </a:r>
          </a:p>
          <a:p>
            <a:r>
              <a:rPr lang="th-TH" b="1" dirty="0" smtClean="0">
                <a:cs typeface="+mj-cs"/>
              </a:rPr>
              <a:t>การดูแลให้คลอดอย่างปลอดภัย กรณียับยั้งไม่สำเร็จ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113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การประเมินภาวะเจ็บครรภ์คลอดก่อนกำหนด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94960" y="4365104"/>
            <a:ext cx="3168352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cs typeface="+mj-cs"/>
              </a:rPr>
              <a:t>อาการเจ็บครรภ์</a:t>
            </a:r>
          </a:p>
          <a:p>
            <a:r>
              <a:rPr lang="th-TH" b="1" dirty="0" smtClean="0">
                <a:cs typeface="+mj-cs"/>
              </a:rPr>
              <a:t>ปวดหน่วง</a:t>
            </a:r>
          </a:p>
          <a:p>
            <a:r>
              <a:rPr lang="th-TH" b="1" dirty="0" smtClean="0">
                <a:cs typeface="+mj-cs"/>
              </a:rPr>
              <a:t>มีมูกเลือด</a:t>
            </a:r>
            <a:endParaRPr lang="en-US" b="1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9592" y="1628800"/>
            <a:ext cx="2759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อาการแสดง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52064" y="1616371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การตรวจภายใน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4932040" y="2636912"/>
            <a:ext cx="3096344" cy="3528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cs typeface="+mj-cs"/>
            </a:endParaRPr>
          </a:p>
          <a:p>
            <a:r>
              <a:rPr lang="th-TH" b="1" dirty="0" smtClean="0">
                <a:cs typeface="+mj-cs"/>
              </a:rPr>
              <a:t>ปากมดลูกเปิดมากกว่า 1 เซนติเมตร</a:t>
            </a:r>
          </a:p>
          <a:p>
            <a:r>
              <a:rPr lang="th-TH" b="1" dirty="0" smtClean="0">
                <a:cs typeface="+mj-cs"/>
              </a:rPr>
              <a:t>มีการบางตัวของปากมดลูก มากกว่า 80%</a:t>
            </a:r>
            <a:endParaRPr lang="en-US" b="1" dirty="0"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1" r="9195" b="9772"/>
          <a:stretch/>
        </p:blipFill>
        <p:spPr bwMode="auto">
          <a:xfrm>
            <a:off x="700907" y="2552130"/>
            <a:ext cx="3156457" cy="181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26527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การประเมินภาวะเจ็บครรภ์คลอดก่อนกำหนด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1625615"/>
            <a:ext cx="7520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</a:t>
            </a: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ประเมินการหดรัดตัวของมดลูก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4932040" y="2780928"/>
            <a:ext cx="2808312" cy="315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25930" y="3501008"/>
            <a:ext cx="672331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40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มีการหดรัดตัวของมดลูก 4 ครั้งใน 20 นาที </a:t>
            </a:r>
          </a:p>
          <a:p>
            <a:pPr algn="ctr"/>
            <a:r>
              <a:rPr lang="th-TH" sz="40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หรือ 8 ครั้งใน 60 นาที</a:t>
            </a:r>
            <a:endParaRPr lang="th-TH" sz="40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5079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การประเมินภาวะเจ็บครรภ์คลอดก่อนกำหนด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27707" y="1625615"/>
            <a:ext cx="311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</a:t>
            </a: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ดูแลรักษา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4932040" y="2780928"/>
            <a:ext cx="2808312" cy="315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2557684"/>
            <a:ext cx="2344139" cy="315781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อายุครรภ์ต่ำกว่า 24 สัปดาห์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th-TH" sz="2800" dirty="0" smtClean="0"/>
              <a:t>ไม่ยับยั้งการเจ็บครรภ์</a:t>
            </a:r>
          </a:p>
          <a:p>
            <a:pPr>
              <a:buFont typeface="Wingdings" pitchFamily="2" charset="2"/>
              <a:buChar char="Ø"/>
            </a:pPr>
            <a:r>
              <a:rPr lang="th-TH" sz="2800" dirty="0" smtClean="0"/>
              <a:t>ไม่ให้ยา</a:t>
            </a:r>
            <a:r>
              <a:rPr lang="th-TH" sz="2800" dirty="0" err="1" smtClean="0"/>
              <a:t>คอร์</a:t>
            </a:r>
            <a:r>
              <a:rPr lang="th-TH" sz="2800" dirty="0" smtClean="0"/>
              <a:t>ติ</a:t>
            </a:r>
            <a:r>
              <a:rPr lang="th-TH" sz="2800" dirty="0" err="1" smtClean="0"/>
              <a:t>โคสเตียรอยด์</a:t>
            </a:r>
            <a:endParaRPr lang="th-TH" sz="2800" dirty="0" smtClean="0"/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3386826" y="2529171"/>
            <a:ext cx="2401526" cy="31578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/>
              <a:t>อายุครรภ์ </a:t>
            </a:r>
            <a:r>
              <a:rPr lang="th-TH" b="1" dirty="0" smtClean="0"/>
              <a:t>24-34 สัปดาห์</a:t>
            </a:r>
          </a:p>
          <a:p>
            <a:pPr>
              <a:buFont typeface="Wingdings" pitchFamily="2" charset="2"/>
              <a:buChar char="Ø"/>
            </a:pPr>
            <a:r>
              <a:rPr lang="th-TH" sz="2800" dirty="0" smtClean="0"/>
              <a:t>ให้ยายับยั้ง</a:t>
            </a:r>
            <a:r>
              <a:rPr lang="th-TH" sz="2800" dirty="0"/>
              <a:t>การเจ็บครรภ์</a:t>
            </a:r>
          </a:p>
          <a:p>
            <a:pPr>
              <a:buFont typeface="Wingdings" pitchFamily="2" charset="2"/>
              <a:buChar char="Ø"/>
            </a:pPr>
            <a:r>
              <a:rPr lang="th-TH" sz="2800" dirty="0" smtClean="0"/>
              <a:t>ให้</a:t>
            </a:r>
            <a:r>
              <a:rPr lang="th-TH" sz="2800" dirty="0"/>
              <a:t>ยา</a:t>
            </a:r>
            <a:r>
              <a:rPr lang="th-TH" sz="2800" dirty="0" err="1"/>
              <a:t>คอร์</a:t>
            </a:r>
            <a:r>
              <a:rPr lang="th-TH" sz="2800" dirty="0"/>
              <a:t>ติ</a:t>
            </a:r>
            <a:r>
              <a:rPr lang="th-TH" sz="2800" dirty="0" err="1"/>
              <a:t>โคสเตียรอยด์</a:t>
            </a:r>
            <a:endParaRPr lang="th-TH" sz="2800" dirty="0"/>
          </a:p>
          <a:p>
            <a:pPr marL="0" indent="0">
              <a:buFont typeface="Arial" pitchFamily="34" charset="0"/>
              <a:buNone/>
            </a:pPr>
            <a:endParaRPr lang="th-TH" dirty="0"/>
          </a:p>
        </p:txBody>
      </p:sp>
      <p:sp>
        <p:nvSpPr>
          <p:cNvPr id="10" name="ตัวแทนเนื้อหา 2"/>
          <p:cNvSpPr txBox="1">
            <a:spLocks/>
          </p:cNvSpPr>
          <p:nvPr/>
        </p:nvSpPr>
        <p:spPr>
          <a:xfrm>
            <a:off x="6147472" y="2557685"/>
            <a:ext cx="2673000" cy="31578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/>
              <a:t>อายุครรภ์</a:t>
            </a:r>
            <a:r>
              <a:rPr lang="th-TH" b="1" dirty="0" smtClean="0"/>
              <a:t>มากกว่า </a:t>
            </a:r>
            <a:r>
              <a:rPr lang="th-TH" b="1" dirty="0"/>
              <a:t>3</a:t>
            </a:r>
            <a:r>
              <a:rPr lang="th-TH" b="1" dirty="0" smtClean="0"/>
              <a:t>4 สัปดาห์</a:t>
            </a:r>
          </a:p>
          <a:p>
            <a:pPr>
              <a:buFont typeface="Wingdings" pitchFamily="2" charset="2"/>
              <a:buChar char="Ø"/>
            </a:pPr>
            <a:r>
              <a:rPr lang="th-TH" sz="2600" dirty="0"/>
              <a:t>ไม่ยับยั้งการเจ็บครรภ์</a:t>
            </a:r>
          </a:p>
          <a:p>
            <a:pPr>
              <a:buFont typeface="Wingdings" pitchFamily="2" charset="2"/>
              <a:buChar char="Ø"/>
            </a:pPr>
            <a:r>
              <a:rPr lang="th-TH" sz="2600" dirty="0"/>
              <a:t>ไม่ให้ยา</a:t>
            </a:r>
            <a:r>
              <a:rPr lang="th-TH" sz="2600" dirty="0" err="1"/>
              <a:t>คอร์</a:t>
            </a:r>
            <a:r>
              <a:rPr lang="th-TH" sz="2600" dirty="0"/>
              <a:t>ติ</a:t>
            </a:r>
            <a:r>
              <a:rPr lang="th-TH" sz="2600" dirty="0" err="1"/>
              <a:t>โคส</a:t>
            </a:r>
            <a:r>
              <a:rPr lang="th-TH" sz="2600" dirty="0" err="1" smtClean="0"/>
              <a:t>เตียรอยด์</a:t>
            </a:r>
            <a:endParaRPr lang="th-TH" sz="2600" dirty="0" smtClean="0"/>
          </a:p>
          <a:p>
            <a:pPr>
              <a:buFont typeface="Wingdings" pitchFamily="2" charset="2"/>
              <a:buChar char="Ø"/>
            </a:pPr>
            <a:r>
              <a:rPr lang="th-TH" sz="2600" dirty="0" smtClean="0"/>
              <a:t>ให้ยาฆ่าเชื้อ</a:t>
            </a:r>
            <a:endParaRPr lang="th-TH" sz="2600" dirty="0"/>
          </a:p>
          <a:p>
            <a:pPr marL="0" indent="0">
              <a:buFont typeface="Arial" pitchFamily="34" charset="0"/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5707480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การเตรียมความพร้อมโดยการให้ข้อมูล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cs typeface="+mj-cs"/>
              </a:rPr>
              <a:t>อธิบายให้ทราบแนวทางการดูแลรักษา กรณีที่ต้องให้ยายับยั้งการหดรัดตัวของมดลูก ควรอธิบายเหตุผล ความสำคัญ ความจำเป็นที่ต้องได้รับ วิธีการให้ยา ระยะเวลาที่ต้องได้รับยา ผลข้างเคียงและการปฏิบัติตนขณะได้รับยา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cs typeface="+mj-cs"/>
              </a:rPr>
              <a:t>อธิบายถึงผลที่อาจเกิดขึ้น สามารถยับยั้งได้ไหม โอกาสที่กลับเป็นซ้ำ โอกาสที่จะคลอดก่อนกำหนด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cs typeface="+mj-cs"/>
              </a:rPr>
              <a:t>อธิบายอย่างชัดเจน เข้าใจง่าย และสร้างกำลังใจ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cs typeface="+mj-cs"/>
              </a:rPr>
              <a:t>เปิดโอกาสให้ซักถาม และตอบตามความเป็นจริง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510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การจัดการความเครียด-ความวิตกกังวล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cs typeface="+mj-cs"/>
              </a:rPr>
              <a:t>ดูแลให้พักใน </a:t>
            </a:r>
            <a:r>
              <a:rPr lang="en-US" b="1" dirty="0" smtClean="0">
                <a:cs typeface="+mj-cs"/>
              </a:rPr>
              <a:t>Zone </a:t>
            </a:r>
            <a:r>
              <a:rPr lang="th-TH" b="1" dirty="0" smtClean="0">
                <a:cs typeface="+mj-cs"/>
              </a:rPr>
              <a:t>สำหรับผู้ป่วยที่มีภาวะเจ็บครรภ์คลอดก่อนกำหนดโดยเฉพาะ สร้างบรรยากาศที่สงบและผ่อนคลาย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3698" b="38374"/>
          <a:stretch/>
        </p:blipFill>
        <p:spPr bwMode="auto">
          <a:xfrm>
            <a:off x="1447412" y="2809737"/>
            <a:ext cx="6647508" cy="31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64346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การจัดการความเครียด-ความวิตกกังวล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>
                <a:cs typeface="+mj-cs"/>
              </a:rPr>
              <a:t>จัดสิ่งแวดล้อมให้สะอาด</a:t>
            </a:r>
            <a:r>
              <a:rPr lang="th-TH" b="1" dirty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สวยงาม และเอื้ออำนวยความสะดวกในการทำกิจวัตรประจำวัน </a:t>
            </a:r>
          </a:p>
          <a:p>
            <a:r>
              <a:rPr lang="th-TH" b="1" dirty="0" smtClean="0">
                <a:cs typeface="+mj-cs"/>
              </a:rPr>
              <a:t>ทักทายกับผู้ป่วยอย่างเป็นมิตร ยิ้มแย้มแจ่มใส สร้างความรู้สึกอบอุ่นและผ่อนคลาย</a:t>
            </a:r>
          </a:p>
          <a:p>
            <a:r>
              <a:rPr lang="th-TH" b="1" dirty="0" smtClean="0">
                <a:cs typeface="+mj-cs"/>
              </a:rPr>
              <a:t>ส่งเสริมกิจกรรมที่ไม่กระตุ้นการหดรัดตัวของมดลูก เช่น การฟังเพลงบรรเลงเบาๆ การอ่านหนังสือ เป็นต้น</a:t>
            </a:r>
          </a:p>
          <a:p>
            <a:r>
              <a:rPr lang="th-TH" b="1" dirty="0" smtClean="0">
                <a:cs typeface="+mj-cs"/>
              </a:rPr>
              <a:t>การให้ความรู้ การปฏิบัติตน ผลการรักษาและความพร้อมของทีมเป็นระยะ</a:t>
            </a:r>
          </a:p>
          <a:p>
            <a:r>
              <a:rPr lang="th-TH" b="1" dirty="0" smtClean="0">
                <a:cs typeface="+mj-cs"/>
              </a:rPr>
              <a:t>ประเมินความเครียดและความวิตกกังวลอย่างต่อเนื่อง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05268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การส่งเสริมภาวะโภชนาการ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cs typeface="+mj-cs"/>
              </a:rPr>
              <a:t>สำรวจปัญหาเกี่ยวกับโภชนาการ เช่น ทานน้อย น้ำหนักลด ขับถ่ายไม่ดี</a:t>
            </a:r>
          </a:p>
          <a:p>
            <a:r>
              <a:rPr lang="th-TH" b="1" dirty="0" smtClean="0">
                <a:cs typeface="+mj-cs"/>
              </a:rPr>
              <a:t>จัดอาหารตรงความต้องการของผู้ป่วย อาจให้ครอบครัวสนับสนุนโดยการเตรียมอาหารเพิ่มมาจากบ้าน</a:t>
            </a:r>
          </a:p>
          <a:p>
            <a:r>
              <a:rPr lang="th-TH" b="1" dirty="0" smtClean="0">
                <a:cs typeface="+mj-cs"/>
              </a:rPr>
              <a:t>ประเมินภาวะโภชนาการโดยการชั่งน้ำหนัก</a:t>
            </a:r>
          </a:p>
          <a:p>
            <a:r>
              <a:rPr lang="th-TH" b="1" dirty="0" smtClean="0">
                <a:cs typeface="+mj-cs"/>
              </a:rPr>
              <a:t>ให้ความรู้ในการดูแลสุขภาพช่องปากและฟัน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813298" cy="186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27562"/>
            <a:ext cx="2481064" cy="37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96005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7679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การสนับสนุนของครอบครัวและสังคม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cs typeface="+mj-cs"/>
              </a:rPr>
              <a:t>ให้ญาติมีส่วนร่วมในการดูแลช่วยเหลือด้านจิตใจแก่ผู้ป่วยขณะนอนพักในโรงพยาบาล  </a:t>
            </a:r>
          </a:p>
          <a:p>
            <a:r>
              <a:rPr lang="th-TH" b="1" dirty="0" smtClean="0">
                <a:cs typeface="+mj-cs"/>
              </a:rPr>
              <a:t>ให้คำแนะนำแก่ญาติในการช่วยเหลือผู้ป่วยทำกิจกรรมตามความเหมาะสม</a:t>
            </a:r>
          </a:p>
          <a:p>
            <a:r>
              <a:rPr lang="th-TH" b="1" dirty="0" smtClean="0">
                <a:cs typeface="+mj-cs"/>
              </a:rPr>
              <a:t>แนะนำเกี่ยวกับสิทธิ์การรักษา และประโยชน์จากแหล่งสนับสนุนต่างๆ เช่น สิทธิประกันสุขภาพ สิทธิประกันสังคม และช่วยติดต่อประสานงาน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09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ปัจจัยเสี่ยงต่อการคลอดก่อนกำหนด</a:t>
            </a:r>
            <a:endParaRPr lang="en-US" dirty="0"/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6935"/>
            <a:ext cx="33337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3707904" y="1600497"/>
            <a:ext cx="5125581" cy="442019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เคยคลอดก่อนกำหนดในครรภ์ก่อน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คุณแม่ที่อายุน้อยกว่า16ปี หรือมากกว่า35ปี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คุณแม่ที่มีน้ำหนักก่อนตั้งครรภ์น้อย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	(</a:t>
            </a:r>
            <a:r>
              <a:rPr lang="th-TH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ดัชนีมวลกาย&lt;19,ดัชนีมวลกาย=น้ำหนักเป็นกก./ส่วนสูงเป็นเมตรยกกำลัง2)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ภาวะรกเกาะต่ำ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เคย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ผ่าตัดบริเวณปากมดลูก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xmlns="" val="3523322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การเสริมสร้างความรู้และความสามารถในการดูแลตนเอง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b="1" dirty="0" smtClean="0">
                <a:cs typeface="+mj-cs"/>
              </a:rPr>
              <a:t>ประเมินความพร้อมในการเรียนรู้</a:t>
            </a:r>
          </a:p>
          <a:p>
            <a:r>
              <a:rPr lang="th-TH" b="1" dirty="0" smtClean="0">
                <a:cs typeface="+mj-cs"/>
              </a:rPr>
              <a:t>ให้สามี/ญาติมีส่วนร่วมในการเรียนรู้</a:t>
            </a:r>
          </a:p>
          <a:p>
            <a:r>
              <a:rPr lang="th-TH" b="1" dirty="0" smtClean="0">
                <a:cs typeface="+mj-cs"/>
              </a:rPr>
              <a:t>แนะนำการปฏิบัติตนที่ถูกต้อง เช่น การพักผ่อน งดการทำงานหนัก ไม่ยืนหรือเดินนานๆ ไม่ขึ้นลงบันไดสูงๆ ไม่เดินทางไกล งดการมีเพศสัมพันธ์ งดการกระตุ้นบริเวณหัวนม</a:t>
            </a:r>
          </a:p>
          <a:p>
            <a:r>
              <a:rPr lang="th-TH" b="1" dirty="0" smtClean="0">
                <a:cs typeface="+mj-cs"/>
              </a:rPr>
              <a:t>แนะนำการสังเกตอาการเจ็บครรภ์ ถ้ามีให้รีบมาพบแพทย์ทันทีเนื่องจากมีโอกาสเจ็บครรภ์ซ้ำได้</a:t>
            </a:r>
          </a:p>
          <a:p>
            <a:r>
              <a:rPr lang="th-TH" b="1" dirty="0" smtClean="0">
                <a:cs typeface="+mj-cs"/>
              </a:rPr>
              <a:t>แนะนำการรับประทานยาและสังเกตอาการข้างเคียงของยา</a:t>
            </a:r>
          </a:p>
          <a:p>
            <a:r>
              <a:rPr lang="th-TH" b="1" dirty="0" smtClean="0">
                <a:cs typeface="+mj-cs"/>
              </a:rPr>
              <a:t>แนะนำการมาพบแพทย์ตามนัดอย่างสม่ำเสมอ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5589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2780928"/>
            <a:ext cx="2448272" cy="30243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</a:rPr>
              <a:t>กลุ่ม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Tocolytics</a:t>
            </a:r>
            <a:endParaRPr lang="th-TH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Nifedipine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Terbutaline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Indomethacin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Magnesium Sulfate</a:t>
            </a:r>
            <a:endParaRPr lang="en-US" sz="24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07945" y="1700808"/>
            <a:ext cx="6728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ยาที่ใช้ในผู้ป่วยเจ็บครรภ์คลอดก่อนกำหนด</a:t>
            </a:r>
            <a:endParaRPr lang="th-TH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3203848" y="2780928"/>
            <a:ext cx="2520280" cy="30243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</a:rPr>
              <a:t>กลุ่ม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Antibiotics</a:t>
            </a:r>
            <a:endParaRPr lang="th-TH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Ampicillin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5940152" y="2780928"/>
            <a:ext cx="2664296" cy="30243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</a:rPr>
              <a:t>กลุ่ม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Corticosteroids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Betamethasone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Dexamethasone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5555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0324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/>
              <a:t>Nifedipine</a:t>
            </a:r>
            <a:r>
              <a:rPr lang="en-US" sz="2800" dirty="0"/>
              <a:t> </a:t>
            </a:r>
            <a:r>
              <a:rPr lang="th-TH" sz="2800" dirty="0"/>
              <a:t>(</a:t>
            </a:r>
            <a:r>
              <a:rPr lang="en-US" sz="2800" dirty="0" err="1"/>
              <a:t>Adalat</a:t>
            </a:r>
            <a:r>
              <a:rPr lang="th-TH" sz="2800" dirty="0"/>
              <a:t>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348880"/>
            <a:ext cx="61926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ข้อห้าม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ความดันโลหิตต่ำกว่า 90/60 </a:t>
            </a:r>
            <a:r>
              <a:rPr lang="en-US" sz="2800" dirty="0" err="1" smtClean="0"/>
              <a:t>mm.Hg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โรคหัวใจ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การทำงานของตับบกพร่อง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ได้รับยาลดความดันโลหิตตัวอื่นร่วมอยู่ หรือระมัดระวังในกรณีได้รับยา</a:t>
            </a:r>
            <a:r>
              <a:rPr lang="en-US" sz="2800" dirty="0"/>
              <a:t>Magnesium Sulfate</a:t>
            </a:r>
          </a:p>
          <a:p>
            <a:r>
              <a:rPr lang="th-TH" dirty="0" smtClean="0"/>
              <a:t> </a:t>
            </a:r>
          </a:p>
        </p:txBody>
      </p:sp>
      <p:sp>
        <p:nvSpPr>
          <p:cNvPr id="4" name="AutoShape 2" descr="ผลการค้นหารูปภาพสำหรับ ยา Adala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ผลการค้นหารูปภาพสำหรับ ยา Adala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76075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5156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/>
              <a:t>Nifedipine</a:t>
            </a:r>
            <a:r>
              <a:rPr lang="en-US" sz="2800" dirty="0"/>
              <a:t> </a:t>
            </a:r>
            <a:r>
              <a:rPr lang="th-TH" sz="2800" dirty="0"/>
              <a:t>(</a:t>
            </a:r>
            <a:r>
              <a:rPr lang="en-US" sz="2800" dirty="0" err="1"/>
              <a:t>Adalat</a:t>
            </a:r>
            <a:r>
              <a:rPr lang="th-TH" sz="2800" dirty="0"/>
              <a:t>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348880"/>
            <a:ext cx="61926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Side Effect</a:t>
            </a:r>
            <a:endParaRPr lang="th-TH" sz="3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Facial flushing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Headache</a:t>
            </a:r>
            <a:endParaRPr lang="th-TH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Nausea</a:t>
            </a:r>
            <a:endParaRPr lang="th-TH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Tachycardia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Dizziness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Hypotension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Increase in liver enzymes</a:t>
            </a:r>
            <a:endParaRPr lang="en-US" sz="2800" dirty="0"/>
          </a:p>
          <a:p>
            <a:r>
              <a:rPr lang="th-TH" dirty="0" smtClean="0"/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28749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5156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/>
              <a:t>Nifedipine</a:t>
            </a:r>
            <a:r>
              <a:rPr lang="en-US" sz="2800" dirty="0"/>
              <a:t> </a:t>
            </a:r>
            <a:r>
              <a:rPr lang="th-TH" sz="2800" dirty="0"/>
              <a:t>(</a:t>
            </a:r>
            <a:r>
              <a:rPr lang="en-US" sz="2800" dirty="0" err="1"/>
              <a:t>Adalat</a:t>
            </a:r>
            <a:r>
              <a:rPr lang="th-TH" sz="2800" dirty="0"/>
              <a:t>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การพยาบาล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400" b="1" dirty="0" smtClean="0"/>
              <a:t>วัด </a:t>
            </a:r>
            <a:r>
              <a:rPr lang="en-US" sz="2400" b="1" dirty="0" smtClean="0"/>
              <a:t>BP </a:t>
            </a:r>
            <a:r>
              <a:rPr lang="th-TH" sz="2400" b="1" dirty="0" smtClean="0"/>
              <a:t>และ </a:t>
            </a:r>
            <a:r>
              <a:rPr lang="en-US" sz="2400" b="1" dirty="0" smtClean="0"/>
              <a:t>PR </a:t>
            </a:r>
            <a:r>
              <a:rPr lang="th-TH" sz="2400" b="1" dirty="0" smtClean="0"/>
              <a:t>ก่อนให้ยาและทุก 15 นาทีหลังได้ยา</a:t>
            </a:r>
            <a:r>
              <a:rPr lang="en-US" sz="2400" b="1" dirty="0" smtClean="0"/>
              <a:t> loading dose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400" b="1" dirty="0" smtClean="0"/>
              <a:t>หาก </a:t>
            </a:r>
            <a:r>
              <a:rPr lang="en-US" sz="2400" b="1" dirty="0" smtClean="0"/>
              <a:t>BP &lt; 90/60 </a:t>
            </a:r>
            <a:r>
              <a:rPr lang="en-US" sz="2400" b="1" dirty="0" err="1" smtClean="0"/>
              <a:t>mm.Hg</a:t>
            </a:r>
            <a:r>
              <a:rPr lang="en-US" sz="2400" b="1" dirty="0" smtClean="0"/>
              <a:t>.</a:t>
            </a:r>
            <a:r>
              <a:rPr lang="th-TH" sz="2400" b="1" dirty="0" smtClean="0"/>
              <a:t>หรือ </a:t>
            </a:r>
            <a:r>
              <a:rPr lang="en-US" sz="2400" b="1" dirty="0" smtClean="0"/>
              <a:t>PR &gt; 120 </a:t>
            </a:r>
            <a:r>
              <a:rPr lang="th-TH" sz="2400" b="1" dirty="0" smtClean="0"/>
              <a:t>ครั้งต่อนาที ให้หยุดยา และให้ </a:t>
            </a:r>
            <a:r>
              <a:rPr lang="en-US" sz="2400" b="1" dirty="0" smtClean="0"/>
              <a:t>IV Fluid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400" b="1" dirty="0" smtClean="0"/>
              <a:t>ประเมิน </a:t>
            </a:r>
            <a:r>
              <a:rPr lang="en-US" sz="2400" b="1" dirty="0" smtClean="0"/>
              <a:t>Side Effects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/>
              <a:t>Bed Rest </a:t>
            </a:r>
            <a:r>
              <a:rPr lang="th-TH" sz="2400" b="1" dirty="0" smtClean="0"/>
              <a:t>ระวัง </a:t>
            </a:r>
            <a:r>
              <a:rPr lang="en-US" sz="2400" b="1" dirty="0" smtClean="0"/>
              <a:t>Fall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/>
              <a:t>ON EFM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400" b="1" dirty="0" smtClean="0"/>
              <a:t>ประเมิน </a:t>
            </a:r>
            <a:r>
              <a:rPr lang="en-US" sz="2400" b="1" dirty="0" smtClean="0"/>
              <a:t>Uterine contraction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400" b="1" dirty="0" smtClean="0"/>
              <a:t>ถ้าผู้ป่วยได้รับ </a:t>
            </a:r>
            <a:r>
              <a:rPr lang="en-US" sz="2400" b="1" dirty="0" smtClean="0"/>
              <a:t>MgSO4 </a:t>
            </a:r>
            <a:r>
              <a:rPr lang="th-TH" sz="2400" b="1" dirty="0" smtClean="0"/>
              <a:t>ร่วมด้วย ให้สังเกตการหายใจและระวังการกดหายใจ จาก </a:t>
            </a:r>
            <a:r>
              <a:rPr lang="en-US" sz="2400" b="1" dirty="0" smtClean="0"/>
              <a:t>Respiratory muscle paralysis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2420" y="3501008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48727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0324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Terbutaline</a:t>
            </a:r>
            <a:r>
              <a:rPr lang="th-TH" sz="2800" dirty="0" smtClean="0"/>
              <a:t> (</a:t>
            </a:r>
            <a:r>
              <a:rPr lang="en-US" sz="2800" dirty="0" err="1" smtClean="0"/>
              <a:t>Bricanyl</a:t>
            </a:r>
            <a:r>
              <a:rPr lang="th-TH" sz="2800" dirty="0" smtClean="0"/>
              <a:t>)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016224" cy="268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2348880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ข้อห้าม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3200" dirty="0" smtClean="0"/>
              <a:t>หญิงตั้งครรภ์ที่เป็นโรคหัวใจ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Hyperthyroidism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3200" dirty="0" smtClean="0"/>
              <a:t>เบาหวานที่ควบคุมไม่ได้ดี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3200" dirty="0" smtClean="0"/>
              <a:t>ความดันโลหิตสูง</a:t>
            </a:r>
            <a:r>
              <a:rPr lang="th-TH" sz="3200" dirty="0"/>
              <a:t>ที่ควบคุมไม่ได้</a:t>
            </a:r>
            <a:r>
              <a:rPr lang="th-TH" sz="3200" dirty="0" smtClean="0"/>
              <a:t>ดี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Severe </a:t>
            </a:r>
            <a:r>
              <a:rPr lang="en-US" sz="3200" dirty="0" err="1" smtClean="0"/>
              <a:t>hypovolemia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h-TH" sz="3200" dirty="0" smtClean="0"/>
              <a:t>ครรภ์แฝดหรือครรภ์แฝดน้ำ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xmlns="" val="112229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0324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Terbutaline</a:t>
            </a:r>
            <a:r>
              <a:rPr lang="th-TH" sz="2800" dirty="0" smtClean="0"/>
              <a:t> (</a:t>
            </a:r>
            <a:r>
              <a:rPr lang="en-US" sz="2800" dirty="0" err="1" smtClean="0"/>
              <a:t>Bricanyl</a:t>
            </a:r>
            <a:r>
              <a:rPr lang="th-TH" sz="2800" dirty="0" smtClean="0"/>
              <a:t>)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016224" cy="268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5936" y="1857402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Side Effect</a:t>
            </a:r>
            <a:endParaRPr lang="th-TH" sz="3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Tachycardia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Tremor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Nausea</a:t>
            </a:r>
            <a:endParaRPr lang="th-TH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Dizziness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Hypotension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Pulmonary edema and cardiac failure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Hypokalaemia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Hyperglycemia</a:t>
            </a:r>
          </a:p>
        </p:txBody>
      </p:sp>
    </p:spTree>
    <p:extLst>
      <p:ext uri="{BB962C8B-B14F-4D97-AF65-F5344CB8AC3E}">
        <p14:creationId xmlns:p14="http://schemas.microsoft.com/office/powerpoint/2010/main" xmlns="" val="2313446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0324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Terbutaline</a:t>
            </a:r>
            <a:r>
              <a:rPr lang="th-TH" sz="2800" dirty="0" smtClean="0"/>
              <a:t> (</a:t>
            </a:r>
            <a:r>
              <a:rPr lang="en-US" sz="2800" dirty="0" err="1" smtClean="0"/>
              <a:t>Bricanyl</a:t>
            </a:r>
            <a:r>
              <a:rPr lang="th-TH" sz="2800" dirty="0" smtClean="0"/>
              <a:t>)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016224" cy="268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2365234"/>
            <a:ext cx="53285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การพยาบาล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400" b="1" dirty="0" smtClean="0"/>
              <a:t>วัด </a:t>
            </a:r>
            <a:r>
              <a:rPr lang="en-US" sz="2400" b="1" dirty="0" smtClean="0"/>
              <a:t>V/S </a:t>
            </a:r>
            <a:r>
              <a:rPr lang="th-TH" sz="2400" b="1" dirty="0" smtClean="0"/>
              <a:t>ทุก </a:t>
            </a:r>
            <a:r>
              <a:rPr lang="en-US" sz="2400" b="1" dirty="0" smtClean="0"/>
              <a:t> 1 </a:t>
            </a:r>
            <a:r>
              <a:rPr lang="th-TH" sz="2400" b="1" dirty="0" smtClean="0"/>
              <a:t>ชั่วโมง (</a:t>
            </a:r>
            <a:r>
              <a:rPr lang="en-US" sz="2400" b="1" dirty="0" smtClean="0"/>
              <a:t>PR &gt; 120 </a:t>
            </a:r>
            <a:r>
              <a:rPr lang="th-TH" sz="2400" b="1" dirty="0" smtClean="0"/>
              <a:t>ครั้งต่อนาที ให้รายงานแพทย์)</a:t>
            </a:r>
            <a:endParaRPr lang="en-US" sz="24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th-TH" sz="2400" b="1" dirty="0" smtClean="0"/>
              <a:t>ประเมิน </a:t>
            </a:r>
            <a:r>
              <a:rPr lang="en-US" sz="2400" b="1" dirty="0" smtClean="0"/>
              <a:t>Side Effects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/>
              <a:t>Bed Rest </a:t>
            </a:r>
            <a:r>
              <a:rPr lang="th-TH" sz="2400" b="1" dirty="0" smtClean="0"/>
              <a:t>ระวัง </a:t>
            </a:r>
            <a:r>
              <a:rPr lang="en-US" sz="2400" b="1" dirty="0" smtClean="0"/>
              <a:t>Fall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/>
              <a:t>ON EFM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400" b="1" dirty="0" smtClean="0"/>
              <a:t>ประเมิน </a:t>
            </a:r>
            <a:r>
              <a:rPr lang="en-US" sz="2400" b="1" dirty="0" smtClean="0"/>
              <a:t>Uterine contraction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/>
              <a:t>DTX </a:t>
            </a:r>
            <a:r>
              <a:rPr lang="th-TH" sz="2400" b="1" dirty="0" smtClean="0"/>
              <a:t>เมื่อได้ยาร่วมกับ </a:t>
            </a:r>
            <a:r>
              <a:rPr lang="en-US" sz="2400" b="1" dirty="0" err="1" smtClean="0"/>
              <a:t>Dexamethazone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671395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5"/>
            <a:ext cx="8064896" cy="446392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Terbutaline</a:t>
            </a:r>
            <a:r>
              <a:rPr lang="th-TH" sz="2800" dirty="0" smtClean="0"/>
              <a:t> (</a:t>
            </a:r>
            <a:r>
              <a:rPr lang="en-US" sz="2800" dirty="0" err="1" smtClean="0"/>
              <a:t>Bricanyl</a:t>
            </a:r>
            <a:r>
              <a:rPr lang="th-TH" sz="2800" dirty="0" smtClean="0"/>
              <a:t>)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714620"/>
            <a:ext cx="2016224" cy="268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 rot="19823256">
            <a:off x="429782" y="3425940"/>
            <a:ext cx="4568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 alert drug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รูปภาพ 11" descr="bricanyl.jpg"/>
          <p:cNvPicPr>
            <a:picLocks noChangeAspect="1"/>
          </p:cNvPicPr>
          <p:nvPr/>
        </p:nvPicPr>
        <p:blipFill>
          <a:blip r:embed="rId3"/>
          <a:srcRect l="2788" t="3125" r="5565" b="1019"/>
          <a:stretch>
            <a:fillRect/>
          </a:stretch>
        </p:blipFill>
        <p:spPr>
          <a:xfrm>
            <a:off x="5072066" y="1500174"/>
            <a:ext cx="2969398" cy="53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7312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0324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Indomethacin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844824"/>
            <a:ext cx="4824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ข้อห้าม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โรคหอบหืด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โรคเส้นเลือดหัวใจตีบ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มีประวัติ </a:t>
            </a:r>
            <a:r>
              <a:rPr lang="en-US" sz="2800" dirty="0" smtClean="0"/>
              <a:t>GI Bleeding</a:t>
            </a:r>
            <a:endParaRPr lang="th-TH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การทำงานของไตบกพร่อง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การตั้งครรภ์ที่มีภาวะน้ำคร่ำน้อย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ครรภ์แฝดหรือครรภ์แฝดน้ำ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ทารกมีความผิดปกติของหัวใจหรือไตพิการ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อายุครรภ์มากกว่า 32 สัปดาห์ขึ้นไป</a:t>
            </a:r>
            <a:endParaRPr lang="th-TH" sz="2800" dirty="0"/>
          </a:p>
        </p:txBody>
      </p:sp>
      <p:pic>
        <p:nvPicPr>
          <p:cNvPr id="2050" name="Picture 2" descr="https://th.iliveok.com/sites/default/files/styles/term_image/public/indometacin-pri-beremennosti-i-ego-vozmozhnye-posledstviya.jpg?itok=WWSMws1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190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6038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ปัจจัยเสี่ยงต่อการคลอดก่อนกำหนด</a:t>
            </a:r>
            <a:endParaRPr lang="en-US" dirty="0"/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6935"/>
            <a:ext cx="33337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51920" y="1676935"/>
            <a:ext cx="4752528" cy="4493096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มีเนื้องอกมดลูกหรือมีมดลูกผิดปกติแต่กำเนิด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คุณแม่ที่ตั้งครรภ์แฝดหรือพบครรภ์แฝดน้ำ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คุณแม่ที่สูบบุหรี่หรือใช้</a:t>
            </a:r>
            <a:r>
              <a:rPr lang="th-TH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ยาเสพติด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ทุกชนิด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มีภาวะโลหิตจางซึ่งวินิจฉัยจากการเจาะเลือดเมื่อมาฝากครรภ์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ngsana New" pitchFamily="18" charset="-34"/>
              </a:rPr>
              <a:t>มีการติดเชื้อทางเดินปัสสาวะ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xmlns="" val="1952854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44226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Indomethacin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772816"/>
            <a:ext cx="46085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Side Effect</a:t>
            </a:r>
            <a:endParaRPr lang="th-TH" sz="3600" b="1" dirty="0" smtClean="0"/>
          </a:p>
          <a:p>
            <a:r>
              <a:rPr lang="th-TH" sz="3600" b="1" dirty="0" smtClean="0"/>
              <a:t>มารดา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/>
              <a:t>ปวดท้อง คลื่นไส้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/>
              <a:t>ปวด</a:t>
            </a:r>
            <a:r>
              <a:rPr lang="th-TH" sz="2400" dirty="0" err="1" smtClean="0"/>
              <a:t>ศรีษะ</a:t>
            </a:r>
            <a:r>
              <a:rPr lang="th-TH" sz="2400" dirty="0" smtClean="0"/>
              <a:t> เวียน</a:t>
            </a:r>
            <a:r>
              <a:rPr lang="th-TH" sz="2400" dirty="0" err="1" smtClean="0"/>
              <a:t>ศรีษะ</a:t>
            </a:r>
            <a:endParaRPr lang="th-TH" sz="2400" dirty="0"/>
          </a:p>
          <a:p>
            <a:r>
              <a:rPr lang="th-TH" sz="3600" b="1" dirty="0" smtClean="0"/>
              <a:t>ทารก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ปัสสาวะออกน้อย </a:t>
            </a:r>
            <a:r>
              <a:rPr lang="en-US" sz="2400" dirty="0" err="1" smtClean="0"/>
              <a:t>Oligohydramios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Pulmonary hypertension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ทารกเสียชีวิตในครรภ์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Intraventricular</a:t>
            </a:r>
            <a:r>
              <a:rPr lang="en-US" sz="2400" dirty="0" smtClean="0"/>
              <a:t> hemorrhage </a:t>
            </a:r>
            <a:r>
              <a:rPr lang="th-TH" sz="2400" dirty="0" smtClean="0"/>
              <a:t>ในทารกหลังคลอด เป็นต้น</a:t>
            </a:r>
            <a:endParaRPr lang="en-US" sz="2400" dirty="0" smtClean="0"/>
          </a:p>
        </p:txBody>
      </p:sp>
      <p:pic>
        <p:nvPicPr>
          <p:cNvPr id="5" name="Picture 2" descr="https://th.iliveok.com/sites/default/files/styles/term_image/public/indometacin-pri-beremennosti-i-ego-vozmozhnye-posledstviya.jpg?itok=WWSMws1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190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806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0324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Indomethacin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96313" y="2377097"/>
            <a:ext cx="53285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การพยาบาล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ON EFM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800" b="1" dirty="0"/>
              <a:t>ประเมิน </a:t>
            </a:r>
            <a:r>
              <a:rPr lang="en-US" sz="2800" b="1" dirty="0"/>
              <a:t>Uterine contraction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800" b="1" dirty="0" smtClean="0"/>
              <a:t>วัด </a:t>
            </a:r>
            <a:r>
              <a:rPr lang="en-US" sz="2800" b="1" dirty="0" smtClean="0"/>
              <a:t>V/S </a:t>
            </a:r>
            <a:r>
              <a:rPr lang="th-TH" sz="2800" b="1" dirty="0" smtClean="0"/>
              <a:t>ทุก </a:t>
            </a:r>
            <a:r>
              <a:rPr lang="en-US" sz="2800" b="1" dirty="0" smtClean="0"/>
              <a:t> </a:t>
            </a:r>
            <a:r>
              <a:rPr lang="th-TH" sz="2800" b="1" dirty="0" smtClean="0"/>
              <a:t>4</a:t>
            </a:r>
            <a:r>
              <a:rPr lang="en-US" sz="2800" b="1" dirty="0" smtClean="0"/>
              <a:t> </a:t>
            </a:r>
            <a:r>
              <a:rPr lang="th-TH" sz="2800" b="1" dirty="0" smtClean="0"/>
              <a:t>ชั่วโมง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800" b="1" dirty="0" smtClean="0"/>
              <a:t>ประเมิน </a:t>
            </a:r>
            <a:r>
              <a:rPr lang="en-US" sz="2800" b="1" dirty="0" smtClean="0"/>
              <a:t>Side Effects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800" b="1" dirty="0" smtClean="0"/>
              <a:t>ตรวจ </a:t>
            </a:r>
            <a:r>
              <a:rPr lang="en-US" sz="2800" b="1" dirty="0" smtClean="0"/>
              <a:t>Ultrasound </a:t>
            </a:r>
            <a:r>
              <a:rPr lang="th-TH" sz="2800" b="1" dirty="0" smtClean="0"/>
              <a:t>ติดตามทารกในครรภ์</a:t>
            </a:r>
            <a:endParaRPr lang="en-US" sz="2800" b="1" dirty="0" smtClean="0"/>
          </a:p>
        </p:txBody>
      </p:sp>
      <p:pic>
        <p:nvPicPr>
          <p:cNvPr id="5" name="Picture 2" descr="https://th.iliveok.com/sites/default/files/styles/term_image/public/indometacin-pri-beremennosti-i-ego-vozmozhnye-posledstviya.jpg?itok=WWSMws1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190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15524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0324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Magnesium </a:t>
            </a:r>
            <a:r>
              <a:rPr lang="en-US" sz="2800" dirty="0"/>
              <a:t>Sulfate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2492896"/>
            <a:ext cx="48245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ข้อห้าม</a:t>
            </a:r>
            <a:endParaRPr lang="en-US" sz="3600" b="1" dirty="0" smtClean="0"/>
          </a:p>
          <a:p>
            <a:endParaRPr lang="th-TH" sz="3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โรค </a:t>
            </a:r>
            <a:r>
              <a:rPr lang="en-US" sz="2800" dirty="0" smtClean="0"/>
              <a:t>Myasthenia gravis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โรคหัวใจ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th-TH" sz="1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การทำงานของไตผิดปกติ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1623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02568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0324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Magnesium </a:t>
            </a:r>
            <a:r>
              <a:rPr lang="en-US" sz="2800" dirty="0"/>
              <a:t>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6286" y="2348880"/>
            <a:ext cx="46085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Side Effect</a:t>
            </a:r>
            <a:endParaRPr lang="th-TH" sz="3600" b="1" dirty="0" smtClean="0"/>
          </a:p>
          <a:p>
            <a:r>
              <a:rPr lang="th-TH" sz="3600" b="1" dirty="0" smtClean="0"/>
              <a:t>มารดา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ร้อนวูบวาบ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กล้ามเนื้ออ่อนแรง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ปวด</a:t>
            </a:r>
            <a:r>
              <a:rPr lang="th-TH" sz="2800" dirty="0" err="1" smtClean="0"/>
              <a:t>ศรีษะ</a:t>
            </a:r>
            <a:r>
              <a:rPr lang="th-TH" sz="2800" dirty="0" smtClean="0"/>
              <a:t>  คลื่นไส้อาเจียน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Pulmonary edema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800" dirty="0" smtClean="0"/>
              <a:t>ความดันโลหิตต่ำ</a:t>
            </a:r>
            <a:endParaRPr lang="th-TH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1623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866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0324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Magnesium </a:t>
            </a:r>
            <a:r>
              <a:rPr lang="en-US" sz="2800" dirty="0"/>
              <a:t>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8436" y="2060848"/>
            <a:ext cx="46085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Side Effect</a:t>
            </a:r>
            <a:endParaRPr lang="th-TH" sz="3600" b="1" dirty="0" smtClean="0"/>
          </a:p>
          <a:p>
            <a:r>
              <a:rPr lang="th-TH" sz="3600" b="1" dirty="0" smtClean="0"/>
              <a:t>ทารก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800" dirty="0" smtClean="0"/>
              <a:t>เซื่องซึม อ่อนแรง (</a:t>
            </a:r>
            <a:r>
              <a:rPr lang="en-US" sz="2800" dirty="0" err="1" smtClean="0"/>
              <a:t>Hypotonia</a:t>
            </a:r>
            <a:r>
              <a:rPr lang="th-TH" sz="2800" dirty="0" smtClean="0"/>
              <a:t>)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h-TH" sz="2800" dirty="0" smtClean="0"/>
              <a:t>กดการหายใจทารก (</a:t>
            </a:r>
            <a:r>
              <a:rPr lang="en-US" sz="2800" dirty="0" smtClean="0"/>
              <a:t>Respiratory depression</a:t>
            </a:r>
            <a:r>
              <a:rPr lang="th-TH" sz="2800" dirty="0" smtClean="0"/>
              <a:t>)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Apgar scores </a:t>
            </a:r>
            <a:r>
              <a:rPr lang="th-TH" sz="2800" dirty="0" smtClean="0"/>
              <a:t>ต่ำตอนคลอด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800" dirty="0" smtClean="0"/>
              <a:t>ความดันโลหิตต่ำ</a:t>
            </a:r>
            <a:endParaRPr lang="en-US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1623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7656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5"/>
            <a:ext cx="8064896" cy="446392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Magnesium </a:t>
            </a:r>
            <a:r>
              <a:rPr lang="en-US" sz="2800" dirty="0"/>
              <a:t>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204864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การพยาบาล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000" b="1" dirty="0"/>
              <a:t>วัด </a:t>
            </a:r>
            <a:r>
              <a:rPr lang="en-US" sz="2000" b="1" dirty="0"/>
              <a:t>V/S </a:t>
            </a:r>
            <a:r>
              <a:rPr lang="th-TH" sz="2000" b="1" dirty="0"/>
              <a:t>ทุก </a:t>
            </a:r>
            <a:r>
              <a:rPr lang="en-US" sz="2000" b="1" dirty="0"/>
              <a:t> </a:t>
            </a:r>
            <a:r>
              <a:rPr lang="th-TH" sz="2000" b="1" dirty="0" smtClean="0"/>
              <a:t>1</a:t>
            </a:r>
            <a:r>
              <a:rPr lang="en-US" sz="2000" b="1" dirty="0" smtClean="0"/>
              <a:t> </a:t>
            </a:r>
            <a:r>
              <a:rPr lang="th-TH" sz="2000" b="1" dirty="0"/>
              <a:t>ชั่วโมง </a:t>
            </a:r>
            <a:r>
              <a:rPr lang="th-TH" sz="2000" b="1" dirty="0" smtClean="0"/>
              <a:t>(</a:t>
            </a:r>
            <a:r>
              <a:rPr lang="en-US" sz="2000" b="1" dirty="0" smtClean="0"/>
              <a:t>RR&gt;12-14 </a:t>
            </a:r>
            <a:r>
              <a:rPr lang="th-TH" sz="2000" b="1" dirty="0" smtClean="0"/>
              <a:t>ครั้งต่อนาที และ </a:t>
            </a:r>
            <a:r>
              <a:rPr lang="en-US" sz="2000" b="1" dirty="0" smtClean="0"/>
              <a:t>BP&gt; 90/60 </a:t>
            </a:r>
            <a:r>
              <a:rPr lang="en-US" sz="2000" b="1" dirty="0" err="1" smtClean="0"/>
              <a:t>mm.Hg</a:t>
            </a:r>
            <a:r>
              <a:rPr lang="en-US" sz="2000" b="1" dirty="0" smtClean="0"/>
              <a:t>.</a:t>
            </a:r>
            <a:r>
              <a:rPr lang="th-TH" sz="2000" b="1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b="1" dirty="0" smtClean="0"/>
              <a:t>Oxygen saturation monitoring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b="1" dirty="0" smtClean="0"/>
              <a:t>DTR </a:t>
            </a:r>
            <a:r>
              <a:rPr lang="th-TH" sz="2000" b="1" dirty="0" smtClean="0"/>
              <a:t>(ไม่ </a:t>
            </a:r>
            <a:r>
              <a:rPr lang="en-US" sz="2000" b="1" dirty="0" smtClean="0"/>
              <a:t>Absent</a:t>
            </a:r>
            <a:r>
              <a:rPr lang="th-TH" sz="2000" b="1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b="1" dirty="0" smtClean="0"/>
              <a:t>Urine/Hr.</a:t>
            </a:r>
            <a:r>
              <a:rPr lang="th-TH" sz="2000" b="1" dirty="0" smtClean="0"/>
              <a:t>(</a:t>
            </a:r>
            <a:r>
              <a:rPr lang="en-US" sz="2000" b="1" dirty="0" smtClean="0"/>
              <a:t>&gt; 30 ml.</a:t>
            </a:r>
            <a:r>
              <a:rPr lang="th-TH" sz="2000" b="1" dirty="0" smtClean="0"/>
              <a:t>)</a:t>
            </a:r>
            <a:endParaRPr lang="th-TH" sz="20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th-TH" sz="2000" b="1" dirty="0"/>
              <a:t>ประเมิน </a:t>
            </a:r>
            <a:r>
              <a:rPr lang="en-US" sz="2000" b="1" dirty="0"/>
              <a:t>Side Effects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000" b="1" dirty="0" smtClean="0"/>
              <a:t>ติดตาม </a:t>
            </a:r>
            <a:r>
              <a:rPr lang="en-US" sz="2000" b="1" dirty="0" smtClean="0"/>
              <a:t>Mg level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000" b="1" dirty="0" smtClean="0"/>
              <a:t>เตรียม </a:t>
            </a:r>
            <a:r>
              <a:rPr lang="en-US" sz="2000" b="1" dirty="0" smtClean="0"/>
              <a:t>Calcium </a:t>
            </a:r>
            <a:r>
              <a:rPr lang="en-US" sz="2000" b="1" dirty="0" err="1" smtClean="0"/>
              <a:t>Gluconate</a:t>
            </a:r>
            <a:r>
              <a:rPr lang="en-US" sz="2000" b="1" dirty="0" smtClean="0"/>
              <a:t> </a:t>
            </a:r>
            <a:r>
              <a:rPr lang="th-TH" sz="2000" b="1" dirty="0" smtClean="0"/>
              <a:t>1 </a:t>
            </a:r>
            <a:r>
              <a:rPr lang="en-US" sz="2000" b="1" dirty="0" smtClean="0"/>
              <a:t>gm. In 10 ml.</a:t>
            </a:r>
            <a:r>
              <a:rPr lang="th-TH" sz="2000" b="1" dirty="0" smtClean="0"/>
              <a:t>(</a:t>
            </a:r>
            <a:r>
              <a:rPr lang="en-US" sz="2000" b="1" dirty="0" err="1" smtClean="0"/>
              <a:t>Antidose</a:t>
            </a:r>
            <a:r>
              <a:rPr lang="th-TH" sz="2000" b="1" dirty="0" smtClean="0"/>
              <a:t>)</a:t>
            </a:r>
            <a:endParaRPr lang="en-US" sz="20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000" b="1" dirty="0"/>
              <a:t>Bed Rest </a:t>
            </a:r>
            <a:r>
              <a:rPr lang="th-TH" sz="2000" b="1" dirty="0"/>
              <a:t>ระวัง </a:t>
            </a:r>
            <a:r>
              <a:rPr lang="en-US" sz="2000" b="1" dirty="0"/>
              <a:t>Fall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b="1" dirty="0"/>
              <a:t>ON EFM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000" b="1" dirty="0"/>
              <a:t>ประเมิน </a:t>
            </a:r>
            <a:r>
              <a:rPr lang="en-US" sz="2000" b="1" dirty="0"/>
              <a:t>Uterine </a:t>
            </a:r>
            <a:r>
              <a:rPr lang="en-US" sz="2000" b="1" dirty="0" smtClean="0"/>
              <a:t>contraction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2000" b="1" dirty="0" smtClean="0"/>
              <a:t>ช่วยเหลือทำกิจวัตรประจำวัน</a:t>
            </a:r>
            <a:endParaRPr lang="en-US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97312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5"/>
            <a:ext cx="8064896" cy="446392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Magnesium </a:t>
            </a:r>
            <a:r>
              <a:rPr lang="en-US" sz="2800" dirty="0"/>
              <a:t>Sulfate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857496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รูปภาพ 7" descr="mg so4.jpg"/>
          <p:cNvPicPr>
            <a:picLocks noChangeAspect="1"/>
          </p:cNvPicPr>
          <p:nvPr/>
        </p:nvPicPr>
        <p:blipFill>
          <a:blip r:embed="rId3"/>
          <a:srcRect l="2788" r="4177" b="3125"/>
          <a:stretch>
            <a:fillRect/>
          </a:stretch>
        </p:blipFill>
        <p:spPr>
          <a:xfrm>
            <a:off x="4643438" y="1357298"/>
            <a:ext cx="3129441" cy="5291582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 rot="19823256">
            <a:off x="429782" y="3425940"/>
            <a:ext cx="4568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 alert drug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7312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467544" y="2012739"/>
            <a:ext cx="8136904" cy="38884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h-TH" sz="3600" b="1" dirty="0">
                <a:solidFill>
                  <a:schemeClr val="bg1"/>
                </a:solidFill>
              </a:rPr>
              <a:t>ยา </a:t>
            </a:r>
            <a:r>
              <a:rPr lang="en-US" sz="3600" b="1" dirty="0">
                <a:solidFill>
                  <a:schemeClr val="bg1"/>
                </a:solidFill>
              </a:rPr>
              <a:t>Ampicillin </a:t>
            </a:r>
            <a:endParaRPr lang="th-TH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988"/>
          <a:stretch/>
        </p:blipFill>
        <p:spPr bwMode="auto">
          <a:xfrm>
            <a:off x="552511" y="2960787"/>
            <a:ext cx="3168352" cy="21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3749998" y="1772816"/>
            <a:ext cx="4854450" cy="46085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th-TH" sz="3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th-TH" sz="3100" b="1" dirty="0" smtClean="0">
                <a:solidFill>
                  <a:schemeClr val="accent1">
                    <a:lumMod val="50000"/>
                  </a:schemeClr>
                </a:solidFill>
              </a:rPr>
              <a:t>อาการข้างเคียง</a:t>
            </a:r>
            <a:r>
              <a:rPr lang="th-TH" sz="3100" b="1" dirty="0">
                <a:solidFill>
                  <a:schemeClr val="accent1">
                    <a:lumMod val="50000"/>
                  </a:schemeClr>
                </a:solidFill>
              </a:rPr>
              <a:t>ที่พบได้ทั่วไป เช่น ปวดท้อง ถ่ายเหลว คลื่นไส้ อาเจียน ลิ้นบวม </a:t>
            </a:r>
            <a:r>
              <a:rPr lang="th-TH" sz="3100" b="1" dirty="0" smtClean="0">
                <a:solidFill>
                  <a:schemeClr val="accent1">
                    <a:lumMod val="50000"/>
                  </a:schemeClr>
                </a:solidFill>
              </a:rPr>
              <a:t>คัน</a:t>
            </a:r>
            <a:r>
              <a:rPr lang="th-TH" sz="3100" b="1" dirty="0">
                <a:solidFill>
                  <a:schemeClr val="accent1">
                    <a:lumMod val="50000"/>
                  </a:schemeClr>
                </a:solidFill>
              </a:rPr>
              <a:t>ที่อวัยวะเพศหญิง หรือมีตกขาว เป็นต้น </a:t>
            </a:r>
            <a:endParaRPr lang="th-TH" sz="3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th-TH" sz="3400" b="1" dirty="0" smtClean="0">
                <a:solidFill>
                  <a:schemeClr val="accent1">
                    <a:lumMod val="50000"/>
                  </a:schemeClr>
                </a:solidFill>
              </a:rPr>
              <a:t>อาการ</a:t>
            </a: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</a:rPr>
              <a:t>แพ้ยา </a:t>
            </a:r>
            <a:r>
              <a:rPr lang="th-TH" sz="2900" dirty="0">
                <a:solidFill>
                  <a:schemeClr val="accent1">
                    <a:lumMod val="50000"/>
                  </a:schemeClr>
                </a:solidFill>
              </a:rPr>
              <a:t>เช่น </a:t>
            </a:r>
            <a:endParaRPr lang="th-TH" sz="2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th-TH" sz="2900" b="1" dirty="0" smtClean="0">
                <a:solidFill>
                  <a:schemeClr val="accent1">
                    <a:lumMod val="50000"/>
                  </a:schemeClr>
                </a:solidFill>
              </a:rPr>
              <a:t>มี</a:t>
            </a:r>
            <a:r>
              <a:rPr lang="th-TH" sz="2900" b="1" dirty="0">
                <a:solidFill>
                  <a:schemeClr val="accent1">
                    <a:lumMod val="50000"/>
                  </a:schemeClr>
                </a:solidFill>
              </a:rPr>
              <a:t>ผื่นคันขึ้นตามผิวหนัง หายใจลำบาก มีอาการบวมที่ลิ้น ริมฝีปาก ใบหน้า หรือลำคอ</a:t>
            </a:r>
          </a:p>
          <a:p>
            <a:pPr fontAlgn="base"/>
            <a:r>
              <a:rPr lang="th-TH" sz="2900" b="1" dirty="0">
                <a:solidFill>
                  <a:schemeClr val="accent1">
                    <a:lumMod val="50000"/>
                  </a:schemeClr>
                </a:solidFill>
              </a:rPr>
              <a:t>ปวดท้องอย่างรุนแรง ท้องเสียมาก หรืออุจจาระเป็นเลือด</a:t>
            </a:r>
          </a:p>
          <a:p>
            <a:pPr fontAlgn="base"/>
            <a:r>
              <a:rPr lang="th-TH" sz="2900" b="1" dirty="0">
                <a:solidFill>
                  <a:schemeClr val="accent1">
                    <a:lumMod val="50000"/>
                  </a:schemeClr>
                </a:solidFill>
              </a:rPr>
              <a:t>มีไข้ หนาวสั่น ปวดเมื่อยตามร่างกาย มีอาการคล้ายเป็นไข้หวัดใหญ่</a:t>
            </a:r>
          </a:p>
          <a:p>
            <a:pPr fontAlgn="base"/>
            <a:r>
              <a:rPr lang="th-TH" sz="2900" b="1" dirty="0">
                <a:solidFill>
                  <a:schemeClr val="accent1">
                    <a:lumMod val="50000"/>
                  </a:schemeClr>
                </a:solidFill>
              </a:rPr>
              <a:t>รู้สึกอ่อนเพลียผิดปกติ เกิดแผลฟกช้ำหรือมีเลือดออก</a:t>
            </a:r>
            <a:r>
              <a:rPr lang="th-TH" sz="2900" b="1" dirty="0" smtClean="0">
                <a:solidFill>
                  <a:schemeClr val="accent1">
                    <a:lumMod val="50000"/>
                  </a:schemeClr>
                </a:solidFill>
              </a:rPr>
              <a:t>ง่าย</a:t>
            </a:r>
            <a:endParaRPr lang="th-TH" sz="2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077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การดูแลให้ได้รับยายับยั้งตามแผนการรักษาและป้องกันภาวะแทรกซ้อน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467544" y="1772816"/>
            <a:ext cx="8280920" cy="40324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h-TH" b="1" dirty="0" smtClean="0"/>
              <a:t>ยา </a:t>
            </a:r>
            <a:r>
              <a:rPr lang="en-US" b="1" dirty="0" smtClean="0"/>
              <a:t>Dexamethasone</a:t>
            </a:r>
            <a:endParaRPr lang="th-TH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63" b="23482"/>
          <a:stretch/>
        </p:blipFill>
        <p:spPr bwMode="auto">
          <a:xfrm>
            <a:off x="755576" y="2420888"/>
            <a:ext cx="2700000" cy="289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ยาdexaแบบฉี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73" t="7272" r="41927" b="7272"/>
          <a:stretch/>
        </p:blipFill>
        <p:spPr bwMode="auto">
          <a:xfrm>
            <a:off x="2998376" y="3789040"/>
            <a:ext cx="914400" cy="19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 txBox="1">
            <a:spLocks/>
          </p:cNvSpPr>
          <p:nvPr/>
        </p:nvSpPr>
        <p:spPr>
          <a:xfrm>
            <a:off x="4148134" y="1758685"/>
            <a:ext cx="4600330" cy="403244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th-TH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</a:rPr>
              <a:t>ผลข้างเคียงที่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</a:rPr>
              <a:t>พบบ่อยได้แก่</a:t>
            </a:r>
          </a:p>
          <a:p>
            <a:pPr fontAlgn="base"/>
            <a:r>
              <a:rPr lang="th-TH" sz="2800" b="1" dirty="0">
                <a:solidFill>
                  <a:schemeClr val="accent1">
                    <a:lumMod val="50000"/>
                  </a:schemeClr>
                </a:solidFill>
              </a:rPr>
              <a:t>มีอาการบวมที่มือหรือข้อเท้า</a:t>
            </a:r>
          </a:p>
          <a:p>
            <a:pPr fontAlgn="base"/>
            <a:r>
              <a:rPr lang="th-TH" sz="2800" b="1" dirty="0">
                <a:solidFill>
                  <a:schemeClr val="accent1">
                    <a:lumMod val="50000"/>
                  </a:schemeClr>
                </a:solidFill>
              </a:rPr>
              <a:t>นอนไม่หลับ อารมณ์แปรปรวน</a:t>
            </a:r>
          </a:p>
          <a:p>
            <a:pPr fontAlgn="base"/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</a:rPr>
              <a:t>มี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</a:rPr>
              <a:t>เหงื่อออกมากขึ้น หรือผมยาวเร็ว</a:t>
            </a:r>
          </a:p>
          <a:p>
            <a:pPr fontAlgn="base"/>
            <a:r>
              <a:rPr lang="th-TH" sz="2800" b="1" dirty="0">
                <a:solidFill>
                  <a:schemeClr val="accent1">
                    <a:lumMod val="50000"/>
                  </a:schemeClr>
                </a:solidFill>
              </a:rPr>
              <a:t>ปวดศีรษะ เวียนศีรษะ รู้สึกว่าตนเองหรือสิ่งแวดล้อมหมุน</a:t>
            </a:r>
          </a:p>
          <a:p>
            <a:pPr fontAlgn="base"/>
            <a:r>
              <a:rPr lang="th-TH" sz="2800" b="1" dirty="0">
                <a:solidFill>
                  <a:schemeClr val="accent1">
                    <a:lumMod val="50000"/>
                  </a:schemeClr>
                </a:solidFill>
              </a:rPr>
              <a:t>คลื่นไส้ ปวดท้อง ท้องอืด</a:t>
            </a:r>
          </a:p>
          <a:p>
            <a:pPr fontAlgn="base"/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</a:rPr>
              <a:t>มี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</a:rPr>
              <a:t>การเปลี่ยนแปลงของรูปร่างหรือตำแหน่งของไขมันในร่างกาย โดยเฉพาะที่แขน ขา ใบหน้า คอ หน้าอก หรือเอว</a:t>
            </a:r>
          </a:p>
        </p:txBody>
      </p:sp>
    </p:spTree>
    <p:extLst>
      <p:ext uri="{BB962C8B-B14F-4D97-AF65-F5344CB8AC3E}">
        <p14:creationId xmlns:p14="http://schemas.microsoft.com/office/powerpoint/2010/main" xmlns="" val="16563146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การดูแลให้คลอดอย่างปลอดภัย กรณียับยั้งไม่สำเร็จ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dirty="0" smtClean="0"/>
          </a:p>
          <a:p>
            <a:r>
              <a:rPr lang="th-TH" b="1" dirty="0" smtClean="0">
                <a:cs typeface="+mj-cs"/>
              </a:rPr>
              <a:t>การให้ </a:t>
            </a:r>
            <a:r>
              <a:rPr lang="en-US" b="1" dirty="0" smtClean="0">
                <a:cs typeface="+mj-cs"/>
              </a:rPr>
              <a:t>GBS prophylaxis </a:t>
            </a:r>
            <a:r>
              <a:rPr lang="th-TH" b="1" dirty="0" smtClean="0">
                <a:cs typeface="+mj-cs"/>
              </a:rPr>
              <a:t>ใน </a:t>
            </a:r>
            <a:r>
              <a:rPr lang="en-US" b="1" dirty="0" smtClean="0">
                <a:cs typeface="+mj-cs"/>
              </a:rPr>
              <a:t>Preterm </a:t>
            </a:r>
            <a:r>
              <a:rPr lang="th-TH" b="1" dirty="0" smtClean="0">
                <a:cs typeface="+mj-cs"/>
              </a:rPr>
              <a:t>ทุกรายที่ให้คลอดทางช่องคลอด เมื่อเข้าสู่ระยะ </a:t>
            </a:r>
            <a:r>
              <a:rPr lang="en-US" b="1" dirty="0" smtClean="0">
                <a:cs typeface="+mj-cs"/>
              </a:rPr>
              <a:t>Active phase </a:t>
            </a:r>
            <a:r>
              <a:rPr lang="th-TH" b="1" dirty="0" smtClean="0">
                <a:cs typeface="+mj-cs"/>
              </a:rPr>
              <a:t>จนกระทั่งคลอด</a:t>
            </a:r>
            <a:endParaRPr lang="th-TH" b="1" dirty="0">
              <a:cs typeface="+mj-cs"/>
            </a:endParaRPr>
          </a:p>
          <a:p>
            <a:r>
              <a:rPr lang="en-US" b="1" dirty="0" smtClean="0">
                <a:cs typeface="+mj-cs"/>
              </a:rPr>
              <a:t>Notify </a:t>
            </a:r>
            <a:r>
              <a:rPr lang="th-TH" b="1" dirty="0" smtClean="0">
                <a:cs typeface="+mj-cs"/>
              </a:rPr>
              <a:t>กุมารแพทย์ เตรียมเตียง อุปกรณ์และเครื่องมือให้พร้อมสำหรับการคลอด</a:t>
            </a:r>
          </a:p>
          <a:p>
            <a:r>
              <a:rPr lang="th-TH" b="1" dirty="0" smtClean="0">
                <a:cs typeface="+mj-cs"/>
              </a:rPr>
              <a:t>ดูแลในการ </a:t>
            </a:r>
            <a:r>
              <a:rPr lang="en-US" b="1" dirty="0" smtClean="0">
                <a:cs typeface="+mj-cs"/>
              </a:rPr>
              <a:t>Transfer </a:t>
            </a:r>
            <a:r>
              <a:rPr lang="th-TH" b="1" dirty="0" smtClean="0">
                <a:cs typeface="+mj-cs"/>
              </a:rPr>
              <a:t>ทารกแรกเกิดอย่างปลอดภัย</a:t>
            </a:r>
            <a:endParaRPr lang="en-US" b="1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0751" y="5157192"/>
            <a:ext cx="800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ส่งสู่อ้อมกอดกุมารแพทย์และพยาบาล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5144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301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4000" b="1" dirty="0" smtClean="0"/>
              <a:t>แนวทางในการคัดกรองที่ หน่วยฝากครรภ์ รพ.ตำรวจ</a:t>
            </a:r>
            <a:endParaRPr lang="en-US" sz="4000" b="1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7867650" cy="4800600"/>
          </a:xfrm>
        </p:spPr>
        <p:txBody>
          <a:bodyPr/>
          <a:lstStyle/>
          <a:p>
            <a:pPr marL="514350" indent="-514350" eaLnBrk="1" hangingPunct="1">
              <a:buFont typeface="Gill Sans MT" pitchFamily="34" charset="0"/>
              <a:buAutoNum type="arabicPeriod"/>
            </a:pPr>
            <a:r>
              <a:rPr lang="th-TH" sz="2800" b="1" dirty="0" smtClean="0">
                <a:cs typeface="+mj-cs"/>
              </a:rPr>
              <a:t>มีประวัติคลอดก่อนกำหนดในครรภ์ก่อน</a:t>
            </a:r>
          </a:p>
          <a:p>
            <a:pPr marL="514350" indent="-514350" eaLnBrk="1" hangingPunct="1">
              <a:buFont typeface="Gill Sans MT" pitchFamily="34" charset="0"/>
              <a:buAutoNum type="arabicPeriod"/>
            </a:pPr>
            <a:r>
              <a:rPr lang="th-TH" b="1" dirty="0" smtClean="0">
                <a:cs typeface="+mj-cs"/>
              </a:rPr>
              <a:t>อายุน้อยกว่า </a:t>
            </a:r>
            <a:r>
              <a:rPr lang="en-US" b="1" dirty="0" smtClean="0">
                <a:cs typeface="+mj-cs"/>
              </a:rPr>
              <a:t>16 </a:t>
            </a:r>
            <a:r>
              <a:rPr lang="th-TH" b="1" dirty="0" smtClean="0">
                <a:cs typeface="+mj-cs"/>
              </a:rPr>
              <a:t>หรือมากกว่า </a:t>
            </a:r>
            <a:r>
              <a:rPr lang="en-US" b="1" dirty="0" smtClean="0">
                <a:cs typeface="+mj-cs"/>
              </a:rPr>
              <a:t>35 </a:t>
            </a:r>
            <a:r>
              <a:rPr lang="th-TH" b="1" dirty="0" smtClean="0">
                <a:cs typeface="+mj-cs"/>
              </a:rPr>
              <a:t>ปี</a:t>
            </a:r>
          </a:p>
          <a:p>
            <a:pPr marL="514350" indent="-514350" eaLnBrk="1" hangingPunct="1">
              <a:buFont typeface="Gill Sans MT" pitchFamily="34" charset="0"/>
              <a:buAutoNum type="arabicPeriod"/>
            </a:pPr>
            <a:r>
              <a:rPr lang="th-TH" b="1" dirty="0" smtClean="0">
                <a:cs typeface="+mj-cs"/>
              </a:rPr>
              <a:t>สูบบุหรี่หรือสารเสพติด</a:t>
            </a:r>
          </a:p>
          <a:p>
            <a:pPr marL="514350" indent="-514350" eaLnBrk="1" hangingPunct="1">
              <a:buFont typeface="Gill Sans MT" pitchFamily="34" charset="0"/>
              <a:buAutoNum type="arabicPeriod"/>
            </a:pPr>
            <a:r>
              <a:rPr lang="en-US" b="1" dirty="0" smtClean="0">
                <a:cs typeface="+mj-cs"/>
              </a:rPr>
              <a:t>BMI </a:t>
            </a:r>
            <a:r>
              <a:rPr lang="th-TH" b="1" dirty="0" smtClean="0">
                <a:cs typeface="+mj-cs"/>
              </a:rPr>
              <a:t>ก่อนการตั้งครรภ์น้อยกว่า </a:t>
            </a:r>
            <a:r>
              <a:rPr lang="en-US" b="1" dirty="0" smtClean="0">
                <a:cs typeface="+mj-cs"/>
              </a:rPr>
              <a:t>19 kg/m</a:t>
            </a:r>
            <a:r>
              <a:rPr lang="en-US" b="1" baseline="30000" dirty="0" smtClean="0">
                <a:cs typeface="+mj-cs"/>
              </a:rPr>
              <a:t>2</a:t>
            </a:r>
          </a:p>
          <a:p>
            <a:pPr marL="514350" indent="-514350" eaLnBrk="1" hangingPunct="1">
              <a:buFont typeface="Gill Sans MT" pitchFamily="34" charset="0"/>
              <a:buAutoNum type="arabicPeriod"/>
            </a:pPr>
            <a:r>
              <a:rPr lang="th-TH" b="1" dirty="0" smtClean="0">
                <a:cs typeface="+mj-cs"/>
              </a:rPr>
              <a:t>มีประวัติได้รับการผ่าตัดระบบอวัยวะสืบพันธ์</a:t>
            </a:r>
          </a:p>
          <a:p>
            <a:pPr marL="514350" indent="-514350" eaLnBrk="1" hangingPunct="1">
              <a:buFont typeface="Gill Sans MT" pitchFamily="34" charset="0"/>
              <a:buAutoNum type="arabicPeriod"/>
            </a:pPr>
            <a:r>
              <a:rPr lang="th-TH" b="1" dirty="0" smtClean="0">
                <a:cs typeface="+mj-cs"/>
              </a:rPr>
              <a:t>มีประวัติแท้งบุตรใน</a:t>
            </a:r>
            <a:r>
              <a:rPr lang="th-TH" b="1" dirty="0" err="1" smtClean="0">
                <a:cs typeface="+mj-cs"/>
              </a:rPr>
              <a:t>ไตรมาส</a:t>
            </a:r>
            <a:r>
              <a:rPr lang="th-TH" b="1" dirty="0" smtClean="0">
                <a:cs typeface="+mj-cs"/>
              </a:rPr>
              <a:t>ที่</a:t>
            </a:r>
            <a:r>
              <a:rPr lang="en-US" b="1" dirty="0" smtClean="0">
                <a:cs typeface="+mj-cs"/>
              </a:rPr>
              <a:t> 2</a:t>
            </a:r>
          </a:p>
          <a:p>
            <a:pPr marL="514350" indent="-514350" eaLnBrk="1" hangingPunct="1">
              <a:buFont typeface="Gill Sans MT" pitchFamily="34" charset="0"/>
              <a:buAutoNum type="arabicPeriod"/>
            </a:pPr>
            <a:r>
              <a:rPr lang="th-TH" b="1" dirty="0" smtClean="0">
                <a:cs typeface="+mj-cs"/>
              </a:rPr>
              <a:t>มีความผิดปกติของมดลูก เช่น เนื้องอกมดลูก</a:t>
            </a:r>
            <a:endParaRPr lang="en-US" b="1" dirty="0" smtClean="0">
              <a:cs typeface="+mj-cs"/>
            </a:endParaRP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th-TH" b="1" dirty="0" smtClean="0"/>
              <a:t>ครรภ์</a:t>
            </a:r>
            <a:r>
              <a:rPr lang="th-TH" b="1" dirty="0"/>
              <a:t>แฝด</a:t>
            </a:r>
            <a:endParaRPr lang="en-US" b="1" dirty="0"/>
          </a:p>
          <a:p>
            <a:pPr marL="514350" indent="-514350" eaLnBrk="1" hangingPunct="1">
              <a:buFont typeface="Gill Sans MT" pitchFamily="34" charset="0"/>
              <a:buAutoNum type="arabicPeriod"/>
            </a:pPr>
            <a:endParaRPr lang="th-TH" b="1" dirty="0" smtClean="0">
              <a:cs typeface="+mj-cs"/>
            </a:endParaRPr>
          </a:p>
        </p:txBody>
      </p:sp>
      <p:pic>
        <p:nvPicPr>
          <p:cNvPr id="11268" name="Picture 6" descr="Pregnant,smo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8722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13259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ute-baby-wallpap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44500" y="908720"/>
            <a:ext cx="8229600" cy="22610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ordia New" pitchFamily="34" charset="-34"/>
              </a:rPr>
              <a:t>ขอบคุณ</a:t>
            </a:r>
            <a:br>
              <a:rPr lang="th-TH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ordia New" pitchFamily="34" charset="-34"/>
              </a:rPr>
            </a:br>
            <a:r>
              <a:rPr lang="th-TH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ordia New" pitchFamily="34" charset="-34"/>
              </a:rPr>
              <a:t/>
            </a:r>
            <a:br>
              <a:rPr lang="th-TH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ordia New" pitchFamily="34" charset="-34"/>
              </a:rPr>
            </a:br>
            <a:r>
              <a:rPr lang="th-TH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ordia New" pitchFamily="34" charset="-34"/>
              </a:rPr>
              <a:t>สำหรับการฟังบรรยาย</a:t>
            </a:r>
          </a:p>
        </p:txBody>
      </p:sp>
    </p:spTree>
    <p:extLst>
      <p:ext uri="{BB962C8B-B14F-4D97-AF65-F5344CB8AC3E}">
        <p14:creationId xmlns:p14="http://schemas.microsoft.com/office/powerpoint/2010/main" xmlns="" val="1834691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dirty="0">
                <a:cs typeface="+mj-cs"/>
              </a:rPr>
              <a:t>9</a:t>
            </a:r>
            <a:r>
              <a:rPr lang="en-US" dirty="0" smtClean="0">
                <a:cs typeface="+mj-cs"/>
              </a:rPr>
              <a:t>. </a:t>
            </a:r>
            <a:r>
              <a:rPr lang="th-TH" b="1" dirty="0" smtClean="0">
                <a:cs typeface="+mj-cs"/>
              </a:rPr>
              <a:t>มีน้ำเดินก่อนกำหนด</a:t>
            </a:r>
            <a:endParaRPr lang="en-US" b="1" dirty="0" smtClean="0">
              <a:cs typeface="+mj-cs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en-US" b="1" dirty="0" smtClean="0">
                <a:cs typeface="+mj-cs"/>
              </a:rPr>
              <a:t>10. </a:t>
            </a:r>
            <a:r>
              <a:rPr lang="th-TH" b="1" dirty="0" smtClean="0">
                <a:cs typeface="+mj-cs"/>
              </a:rPr>
              <a:t>มีภาวะแทรกซ้อนทางสูติศาสตร์ เช่น ความดันโลหิตสูงขณะตั้งครรภ์ รกเกาะต่ำ, ครรภ์แฝดน้ำ, ทารกพิการ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b="1" dirty="0" smtClean="0">
                <a:cs typeface="+mj-cs"/>
              </a:rPr>
              <a:t>11. </a:t>
            </a:r>
            <a:r>
              <a:rPr lang="th-TH" b="1" dirty="0" smtClean="0">
                <a:cs typeface="+mj-cs"/>
              </a:rPr>
              <a:t>มีภาวะซีด </a:t>
            </a:r>
            <a:r>
              <a:rPr lang="en-US" b="1" dirty="0" smtClean="0">
                <a:cs typeface="+mj-cs"/>
              </a:rPr>
              <a:t>(</a:t>
            </a:r>
            <a:r>
              <a:rPr lang="en-US" b="1" dirty="0" err="1" smtClean="0">
                <a:cs typeface="+mj-cs"/>
              </a:rPr>
              <a:t>Hb</a:t>
            </a:r>
            <a:r>
              <a:rPr lang="en-US" b="1" dirty="0" smtClean="0">
                <a:cs typeface="+mj-cs"/>
              </a:rPr>
              <a:t> &lt; 10 mg%)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b="1" dirty="0" smtClean="0">
                <a:cs typeface="+mj-cs"/>
              </a:rPr>
              <a:t>12. </a:t>
            </a:r>
            <a:r>
              <a:rPr lang="th-TH" b="1" dirty="0" smtClean="0">
                <a:cs typeface="+mj-cs"/>
              </a:rPr>
              <a:t>มีการติดเชื้อของระบบทางเดินปัสสาวะ และระบบสืบพันธุ์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15888"/>
            <a:ext cx="8229600" cy="1301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แนวทางในการคัดกรองที่ หน่วยฝากครรภ์ รพ.ตำรวจ (ต่อ)</a:t>
            </a: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37" descr="imag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777" y="4710113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art9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177" y="4710113"/>
            <a:ext cx="2333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 descr="image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377" y="4710113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01533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ความสำคัญของการมาฝากครรภ์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ซักประวัติเพื่อค้นหามารดาที่มีความเสี่ยงต่อ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การคลอด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ก่อนกำหนด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ได้รับการดูแลและให้คำแนะนำเพื่อป้องกันไม่ให้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เกิดการ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คลอดก่อนกำหนด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ได้รู้จักอาการ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เตือนก่อนที่จะเกิดการคลอด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ก่อนกำหนด</a:t>
            </a:r>
            <a:endParaRPr lang="th-TH" dirty="0"/>
          </a:p>
        </p:txBody>
      </p:sp>
      <p:pic>
        <p:nvPicPr>
          <p:cNvPr id="13316" name="Picture 38" descr="art9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786313"/>
            <a:ext cx="2333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image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795838"/>
            <a:ext cx="2000250" cy="1527175"/>
          </a:xfrm>
          <a:prstGeom prst="rect">
            <a:avLst/>
          </a:prstGeom>
          <a:noFill/>
          <a:ln w="9525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s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4800600"/>
            <a:ext cx="2214563" cy="1501775"/>
          </a:xfrm>
          <a:prstGeom prst="rect">
            <a:avLst/>
          </a:prstGeom>
          <a:noFill/>
          <a:ln w="9525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4348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4857760"/>
            <a:ext cx="9144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gsana New" pitchFamily="18" charset="-34"/>
              </a:rPr>
              <a:t>ควรรีบมาฝากครรภ์ทันทีที่ทราบว่าตั้งครรภ์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gsana New" pitchFamily="18" charset="-34"/>
              </a:rPr>
              <a:t>ช่วยลดการคลอดก่อนกำหนดได้</a:t>
            </a:r>
          </a:p>
        </p:txBody>
      </p:sp>
      <p:pic>
        <p:nvPicPr>
          <p:cNvPr id="14339" name="Picture 8" descr="pregnant_woman_doctor_questionair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143000"/>
            <a:ext cx="2654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art9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935" y="2608906"/>
            <a:ext cx="2804136" cy="195356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ผลการค้นหารูปภาพสำหรับ พยาบาลวัดความดันคนท้อง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75925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อาการที่เฝ้าระวังการคลอดก่อนกำหนด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ท้องแข็งบ่อยๆทุก10นาทีหรือบ่อยกว่า และแต่ละครั้ง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แข็งนาน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เกิน 40 วินาที อาจมีอาการเจ็บหรือไม่ก็ได้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ปวดท้องเหมือนกำลังมีรอบเดือน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ปวดหลัง และอาการไม่ทุเลาหลังจากเปลี่ยนอิริยาบถ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ปวดหน่วงท้องน้อยหรือหน่วงช่องคลอด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dirty="0" smtClean="0"/>
          </a:p>
        </p:txBody>
      </p:sp>
      <p:pic>
        <p:nvPicPr>
          <p:cNvPr id="15364" name="Picture 38" descr="art9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0912"/>
            <a:ext cx="2333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image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00600"/>
            <a:ext cx="20002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s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4800600"/>
            <a:ext cx="22145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8734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2485</Words>
  <Application>Microsoft Office PowerPoint</Application>
  <PresentationFormat>นำเสนอทางหน้าจอ (4:3)</PresentationFormat>
  <Paragraphs>333</Paragraphs>
  <Slides>50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50</vt:i4>
      </vt:variant>
    </vt:vector>
  </HeadingPairs>
  <TitlesOfParts>
    <vt:vector size="51" baseType="lpstr">
      <vt:lpstr>ชุดรูปแบบของ Office</vt:lpstr>
      <vt:lpstr>ภาพนิ่ง 1</vt:lpstr>
      <vt:lpstr>หญิงตั้งครรภ์ที่เสี่ยงต่อการคลอดก่อนกำหนด</vt:lpstr>
      <vt:lpstr>ปัจจัยเสี่ยงต่อการคลอดก่อนกำหนด</vt:lpstr>
      <vt:lpstr>ปัจจัยเสี่ยงต่อการคลอดก่อนกำหนด</vt:lpstr>
      <vt:lpstr>แนวทางในการคัดกรองที่ หน่วยฝากครรภ์ รพ.ตำรวจ</vt:lpstr>
      <vt:lpstr>ภาพนิ่ง 6</vt:lpstr>
      <vt:lpstr>ความสำคัญของการมาฝากครรภ์</vt:lpstr>
      <vt:lpstr>ภาพนิ่ง 8</vt:lpstr>
      <vt:lpstr>อาการที่เฝ้าระวังการคลอดก่อนกำหนด</vt:lpstr>
      <vt:lpstr>อาการที่เฝ้าระวังการคลอดก่อนกำหนด</vt:lpstr>
      <vt:lpstr>การปฏิบัติตนในคุณแม่กลุ่มเสี่ยงต่อการคลอดก่อนกำหนด</vt:lpstr>
      <vt:lpstr>การปฏิบัติตนในคุณแม่กลุ่มเสี่ยงต่อการคลอดก่อนกำหนด</vt:lpstr>
      <vt:lpstr>การปฏิบัติตนในคุณแม่กลุ่มเสี่ยงต่อการคลอดก่อนกำหนด</vt:lpstr>
      <vt:lpstr>การปฏิบัติตนในคุณแม่กลุ่มเสี่ยงต่อการคลอดก่อนกำหนด</vt:lpstr>
      <vt:lpstr>การปฏิบัติตนในคุณแม่กลุ่มเสี่ยงต่อการคลอดก่อนกำหนด</vt:lpstr>
      <vt:lpstr>การปฏิบัติตนในคุณแม่กลุ่มเสี่ยงต่อการคลอดก่อนกำหนด</vt:lpstr>
      <vt:lpstr>การปฏิบัติตนในคุณแม่กลุ่มเสี่ยงต่อการคลอดก่อนกำหนด</vt:lpstr>
      <vt:lpstr>การปฏิบัติตนในคุณแม่กลุ่มเสี่ยงต่อการคลอดก่อนกำหนด</vt:lpstr>
      <vt:lpstr>สรุปสิ่งสำคัญในการดูแลหญิงตั้งครรภ์ที่มี ความเสี่ยงในการคลอดก่อนกำหนด</vt:lpstr>
      <vt:lpstr>ภาพนิ่ง 20</vt:lpstr>
      <vt:lpstr>การพยาบาลในหญิงตั้งครรภ์ที่เสี่ยงต่อ การคลอดก่อนกำหนด</vt:lpstr>
      <vt:lpstr>การประเมินภาวะเจ็บครรภ์คลอดก่อนกำหนด</vt:lpstr>
      <vt:lpstr>การประเมินภาวะเจ็บครรภ์คลอดก่อนกำหนด</vt:lpstr>
      <vt:lpstr>การประเมินภาวะเจ็บครรภ์คลอดก่อนกำหนด</vt:lpstr>
      <vt:lpstr>การเตรียมความพร้อมโดยการให้ข้อมูล</vt:lpstr>
      <vt:lpstr>การจัดการความเครียด-ความวิตกกังวล</vt:lpstr>
      <vt:lpstr>การจัดการความเครียด-ความวิตกกังวล</vt:lpstr>
      <vt:lpstr>การส่งเสริมภาวะโภชนาการ</vt:lpstr>
      <vt:lpstr>การสนับสนุนของครอบครัวและสังคม</vt:lpstr>
      <vt:lpstr>การเสริมสร้างความรู้และความสามารถในการดูแลตนเอง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การดูแลให้ได้รับยายับยั้งตามแผนการรักษาและป้องกันภาวะแทรกซ้อน</vt:lpstr>
      <vt:lpstr>การดูแลให้คลอดอย่างปลอดภัย กรณียับยั้งไม่สำเร็จ</vt:lpstr>
      <vt:lpstr>ขอบคุณ  สำหรับการฟังบรรยาย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CTCPGH</cp:lastModifiedBy>
  <cp:revision>45</cp:revision>
  <cp:lastPrinted>2019-05-18T12:25:28Z</cp:lastPrinted>
  <dcterms:created xsi:type="dcterms:W3CDTF">2019-05-13T11:53:18Z</dcterms:created>
  <dcterms:modified xsi:type="dcterms:W3CDTF">2019-05-29T07:43:15Z</dcterms:modified>
</cp:coreProperties>
</file>